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6" r:id="rId2"/>
    <p:sldId id="258" r:id="rId3"/>
    <p:sldId id="257" r:id="rId4"/>
    <p:sldId id="267" r:id="rId5"/>
    <p:sldId id="260" r:id="rId6"/>
    <p:sldId id="268" r:id="rId7"/>
    <p:sldId id="271" r:id="rId8"/>
    <p:sldId id="270" r:id="rId9"/>
    <p:sldId id="269" r:id="rId1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24" y="2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D7C4F86-6229-4886-BCD9-F4265FC41B8E}" type="datetimeFigureOut">
              <a:rPr lang="it-IT" smtClean="0"/>
              <a:t>05/05/2025</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90B91CF-8C2B-4882-AAF0-1D3820993EE0}" type="slidenum">
              <a:rPr lang="it-IT" smtClean="0"/>
              <a:t>‹N›</a:t>
            </a:fld>
            <a:endParaRPr lang="it-IT"/>
          </a:p>
        </p:txBody>
      </p:sp>
    </p:spTree>
    <p:extLst>
      <p:ext uri="{BB962C8B-B14F-4D97-AF65-F5344CB8AC3E}">
        <p14:creationId xmlns:p14="http://schemas.microsoft.com/office/powerpoint/2010/main" val="861747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C90B91CF-8C2B-4882-AAF0-1D3820993EE0}" type="slidenum">
              <a:rPr lang="it-IT" smtClean="0"/>
              <a:t>5</a:t>
            </a:fld>
            <a:endParaRPr lang="it-IT"/>
          </a:p>
        </p:txBody>
      </p:sp>
    </p:spTree>
    <p:extLst>
      <p:ext uri="{BB962C8B-B14F-4D97-AF65-F5344CB8AC3E}">
        <p14:creationId xmlns:p14="http://schemas.microsoft.com/office/powerpoint/2010/main" val="1388636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C90B91CF-8C2B-4882-AAF0-1D3820993EE0}" type="slidenum">
              <a:rPr lang="it-IT" smtClean="0"/>
              <a:t>7</a:t>
            </a:fld>
            <a:endParaRPr lang="it-IT"/>
          </a:p>
        </p:txBody>
      </p:sp>
    </p:spTree>
    <p:extLst>
      <p:ext uri="{BB962C8B-B14F-4D97-AF65-F5344CB8AC3E}">
        <p14:creationId xmlns:p14="http://schemas.microsoft.com/office/powerpoint/2010/main" val="1172955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C128FA71-3A18-48C0-980F-4B68F7F63042}" type="datetime1">
              <a:rPr lang="en-US" smtClean="0"/>
              <a:t>5/5/2025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2053222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7104EDB3-C0E8-45F8-9E1D-1B6C8D1880C0}" type="datetime1">
              <a:rPr lang="en-US" smtClean="0"/>
              <a:t>5/5/2025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143618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CF0EC4B-54ED-4041-B552-9BA760FA3DBA}" type="datetime1">
              <a:rPr lang="en-US" smtClean="0"/>
              <a:t>5/5/2025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825885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51C1210E-201E-4473-82AC-2466F5386C38}" type="datetime1">
              <a:rPr lang="en-US" smtClean="0"/>
              <a:t>5/5/2025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182741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B01EA198-6CAB-4B8F-B93F-1F9C8C4B6CE7}" type="datetime1">
              <a:rPr lang="en-US" smtClean="0"/>
              <a:t>5/5/2025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95526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CA06041F-4525-44D5-AA4F-332294BF1F56}" type="datetime1">
              <a:rPr lang="en-US" smtClean="0"/>
              <a:t>5/5/2025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2494539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F9557091-BBDF-4EB9-BA6B-2BB67AC4FC0F}" type="datetime1">
              <a:rPr lang="en-US" smtClean="0"/>
              <a:t>5/5/2025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215323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2D6B226B-77A6-410C-9796-083F278E0125}" type="datetime1">
              <a:rPr lang="en-US" smtClean="0"/>
              <a:t>5/5/2025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4163498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A23A578B-D289-4C40-8593-3D356C49DA58}" type="datetime1">
              <a:rPr lang="en-US" smtClean="0"/>
              <a:t>5/5/2025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74305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713DFAE3-14DB-48A7-A80F-80DDB072CE3D}" type="datetime1">
              <a:rPr lang="en-US" smtClean="0"/>
              <a:t>5/5/2025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1549156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2C5EAEF-6478-4102-8F5D-A5FE9FC97ACB}" type="datetime1">
              <a:rPr lang="en-US" smtClean="0"/>
              <a:t>5/5/2025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smtClean="0"/>
              <a:t>‹N›</a:t>
            </a:fld>
            <a:endParaRPr lang="en-US"/>
          </a:p>
        </p:txBody>
      </p:sp>
    </p:spTree>
    <p:extLst>
      <p:ext uri="{BB962C8B-B14F-4D97-AF65-F5344CB8AC3E}">
        <p14:creationId xmlns:p14="http://schemas.microsoft.com/office/powerpoint/2010/main" val="65030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67F45AC6-C491-4585-A584-9CE2AF7D5500}" type="datetime1">
              <a:rPr lang="en-US" smtClean="0"/>
              <a:t>5/5/2025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smtClean="0"/>
              <a:t>‹N›</a:t>
            </a:fld>
            <a:endParaRPr lang="en-US"/>
          </a:p>
        </p:txBody>
      </p:sp>
    </p:spTree>
    <p:extLst>
      <p:ext uri="{BB962C8B-B14F-4D97-AF65-F5344CB8AC3E}">
        <p14:creationId xmlns:p14="http://schemas.microsoft.com/office/powerpoint/2010/main" val="2453405479"/>
      </p:ext>
    </p:extLst>
  </p:cSld>
  <p:clrMap bg1="lt1" tx1="dk1" bg2="lt2" tx2="dk2" accent1="accent1" accent2="accent2" accent3="accent3" accent4="accent4" accent5="accent5" accent6="accent6" hlink="hlink" folHlink="folHlink"/>
  <p:sldLayoutIdLst>
    <p:sldLayoutId id="2147483707" r:id="rId1"/>
    <p:sldLayoutId id="2147483706" r:id="rId2"/>
    <p:sldLayoutId id="2147483705" r:id="rId3"/>
    <p:sldLayoutId id="2147483704" r:id="rId4"/>
    <p:sldLayoutId id="2147483703" r:id="rId5"/>
    <p:sldLayoutId id="2147483702" r:id="rId6"/>
    <p:sldLayoutId id="2147483701" r:id="rId7"/>
    <p:sldLayoutId id="2147483700" r:id="rId8"/>
    <p:sldLayoutId id="2147483699" r:id="rId9"/>
    <p:sldLayoutId id="2147483698" r:id="rId10"/>
    <p:sldLayoutId id="2147483697"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1E0DC6F-DB0E-DBE1-8178-AE81BC6B9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ista dall’alto di una scrivania in legno con una pianta, una tastiera bianca, caffè in una tazza bianca, un blocco appunti e una penna">
            <a:extLst>
              <a:ext uri="{FF2B5EF4-FFF2-40B4-BE49-F238E27FC236}">
                <a16:creationId xmlns:a16="http://schemas.microsoft.com/office/drawing/2014/main" id="{F1468038-34A5-E9D2-E08C-6338468815A7}"/>
              </a:ext>
            </a:extLst>
          </p:cNvPr>
          <p:cNvPicPr>
            <a:picLocks noChangeAspect="1"/>
          </p:cNvPicPr>
          <p:nvPr/>
        </p:nvPicPr>
        <p:blipFill>
          <a:blip r:embed="rId2"/>
          <a:srcRect t="4704" r="9091" b="19818"/>
          <a:stretch/>
        </p:blipFill>
        <p:spPr>
          <a:xfrm>
            <a:off x="104523" y="10"/>
            <a:ext cx="12191980" cy="6857990"/>
          </a:xfrm>
          <a:prstGeom prst="rect">
            <a:avLst/>
          </a:prstGeom>
        </p:spPr>
      </p:pic>
      <p:sp>
        <p:nvSpPr>
          <p:cNvPr id="16" name="Rectangle 15">
            <a:extLst>
              <a:ext uri="{FF2B5EF4-FFF2-40B4-BE49-F238E27FC236}">
                <a16:creationId xmlns:a16="http://schemas.microsoft.com/office/drawing/2014/main" id="{84D07BF5-D29E-918E-55FE-747AF2A0E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66726" cy="685800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C60B3E4-EBBF-AA00-A757-6B3091681AEB}"/>
              </a:ext>
            </a:extLst>
          </p:cNvPr>
          <p:cNvSpPr>
            <a:spLocks noGrp="1"/>
          </p:cNvSpPr>
          <p:nvPr>
            <p:ph type="ctrTitle"/>
          </p:nvPr>
        </p:nvSpPr>
        <p:spPr>
          <a:xfrm>
            <a:off x="311957" y="1110882"/>
            <a:ext cx="3925691" cy="4114800"/>
          </a:xfrm>
          <a:solidFill>
            <a:srgbClr val="FFC000"/>
          </a:solidFill>
        </p:spPr>
        <p:txBody>
          <a:bodyPr anchor="t">
            <a:normAutofit fontScale="90000"/>
          </a:bodyPr>
          <a:lstStyle/>
          <a:p>
            <a:r>
              <a:rPr lang="it-IT" sz="3200" dirty="0">
                <a:solidFill>
                  <a:srgbClr val="002060"/>
                </a:solidFill>
              </a:rPr>
              <a:t>ANDIS Toscana</a:t>
            </a:r>
            <a:br>
              <a:rPr lang="it-IT" sz="3200" dirty="0">
                <a:solidFill>
                  <a:srgbClr val="002060"/>
                </a:solidFill>
              </a:rPr>
            </a:br>
            <a:br>
              <a:rPr lang="it-IT" sz="3200" dirty="0">
                <a:solidFill>
                  <a:srgbClr val="002060"/>
                </a:solidFill>
              </a:rPr>
            </a:br>
            <a:r>
              <a:rPr lang="it-IT" sz="2200" b="0" dirty="0">
                <a:solidFill>
                  <a:srgbClr val="002060"/>
                </a:solidFill>
              </a:rPr>
              <a:t>6 maggio 2025</a:t>
            </a:r>
            <a:br>
              <a:rPr lang="it-IT" sz="3200" dirty="0">
                <a:solidFill>
                  <a:srgbClr val="002060"/>
                </a:solidFill>
              </a:rPr>
            </a:br>
            <a:br>
              <a:rPr lang="it-IT" sz="3200" dirty="0"/>
            </a:br>
            <a:r>
              <a:rPr lang="it-IT" sz="3200" dirty="0">
                <a:solidFill>
                  <a:srgbClr val="0070C0"/>
                </a:solidFill>
              </a:rPr>
              <a:t>La progettazione </a:t>
            </a:r>
            <a:br>
              <a:rPr lang="it-IT" sz="3200" dirty="0">
                <a:solidFill>
                  <a:srgbClr val="0070C0"/>
                </a:solidFill>
              </a:rPr>
            </a:br>
            <a:r>
              <a:rPr lang="it-IT" sz="3200" dirty="0">
                <a:solidFill>
                  <a:srgbClr val="0070C0"/>
                </a:solidFill>
              </a:rPr>
              <a:t>dei percorsi scolastici </a:t>
            </a:r>
            <a:br>
              <a:rPr lang="it-IT" sz="3200" dirty="0">
                <a:solidFill>
                  <a:srgbClr val="0070C0"/>
                </a:solidFill>
              </a:rPr>
            </a:br>
            <a:r>
              <a:rPr lang="it-IT" sz="3200" dirty="0">
                <a:solidFill>
                  <a:srgbClr val="0070C0"/>
                </a:solidFill>
              </a:rPr>
              <a:t>degli Istituti Tecnici e Professionali</a:t>
            </a:r>
          </a:p>
        </p:txBody>
      </p:sp>
      <p:sp>
        <p:nvSpPr>
          <p:cNvPr id="3" name="Sottotitolo 2">
            <a:extLst>
              <a:ext uri="{FF2B5EF4-FFF2-40B4-BE49-F238E27FC236}">
                <a16:creationId xmlns:a16="http://schemas.microsoft.com/office/drawing/2014/main" id="{B1D2C799-4FB2-10EA-0861-4980CD9C5A0F}"/>
              </a:ext>
            </a:extLst>
          </p:cNvPr>
          <p:cNvSpPr>
            <a:spLocks noGrp="1"/>
          </p:cNvSpPr>
          <p:nvPr>
            <p:ph type="subTitle" idx="1"/>
          </p:nvPr>
        </p:nvSpPr>
        <p:spPr>
          <a:xfrm>
            <a:off x="441035" y="5329646"/>
            <a:ext cx="3424382" cy="678191"/>
          </a:xfrm>
        </p:spPr>
        <p:txBody>
          <a:bodyPr anchor="b">
            <a:normAutofit/>
          </a:bodyPr>
          <a:lstStyle/>
          <a:p>
            <a:r>
              <a:rPr lang="it-IT" sz="2200" i="1" dirty="0"/>
              <a:t>Dario Eugenio Nicoli </a:t>
            </a:r>
          </a:p>
        </p:txBody>
      </p:sp>
    </p:spTree>
    <p:extLst>
      <p:ext uri="{BB962C8B-B14F-4D97-AF65-F5344CB8AC3E}">
        <p14:creationId xmlns:p14="http://schemas.microsoft.com/office/powerpoint/2010/main" val="164213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C66816-04DB-E90A-6F84-A12F4DA5CEA2}"/>
              </a:ext>
            </a:extLst>
          </p:cNvPr>
          <p:cNvSpPr>
            <a:spLocks noGrp="1"/>
          </p:cNvSpPr>
          <p:nvPr>
            <p:ph type="title"/>
          </p:nvPr>
        </p:nvSpPr>
        <p:spPr>
          <a:solidFill>
            <a:srgbClr val="FFC000"/>
          </a:solidFill>
        </p:spPr>
        <p:txBody>
          <a:bodyPr/>
          <a:lstStyle/>
          <a:p>
            <a:r>
              <a:rPr lang="it-IT" dirty="0"/>
              <a:t>La sperimentazione 4+2: focus e anima</a:t>
            </a:r>
          </a:p>
        </p:txBody>
      </p:sp>
      <p:sp>
        <p:nvSpPr>
          <p:cNvPr id="3" name="Segnaposto contenuto 2">
            <a:extLst>
              <a:ext uri="{FF2B5EF4-FFF2-40B4-BE49-F238E27FC236}">
                <a16:creationId xmlns:a16="http://schemas.microsoft.com/office/drawing/2014/main" id="{D566750E-AAC1-6CAE-2FC3-02ADDAC6BAE9}"/>
              </a:ext>
            </a:extLst>
          </p:cNvPr>
          <p:cNvSpPr>
            <a:spLocks noGrp="1"/>
          </p:cNvSpPr>
          <p:nvPr>
            <p:ph idx="1"/>
          </p:nvPr>
        </p:nvSpPr>
        <p:spPr>
          <a:xfrm>
            <a:off x="612647" y="1715532"/>
            <a:ext cx="10653579" cy="4985714"/>
          </a:xfrm>
          <a:solidFill>
            <a:schemeClr val="accent4">
              <a:lumMod val="20000"/>
              <a:lumOff val="80000"/>
            </a:schemeClr>
          </a:solidFill>
        </p:spPr>
        <p:txBody>
          <a:bodyPr>
            <a:normAutofit lnSpcReduction="10000"/>
          </a:bodyPr>
          <a:lstStyle/>
          <a:p>
            <a:endParaRPr lang="it-IT" dirty="0"/>
          </a:p>
          <a:p>
            <a:pPr marL="0" indent="0">
              <a:buNone/>
            </a:pPr>
            <a:r>
              <a:rPr lang="it-IT" dirty="0"/>
              <a:t>Questa sperimentazione ha valore per tutti coloro che desiderano </a:t>
            </a:r>
            <a:r>
              <a:rPr lang="it-IT" dirty="0">
                <a:highlight>
                  <a:srgbClr val="FFFF00"/>
                </a:highlight>
              </a:rPr>
              <a:t>riprogettare i percorsi quinquennali ordinari</a:t>
            </a:r>
            <a:r>
              <a:rPr lang="it-IT" dirty="0"/>
              <a:t>, tenendo conto delle esigenze dei giovani e delle imprese, in un tempo in cui i cambiamenti partono perlopiù dal basso, e richiedono una traccia progettuale di massima, così che si apra al protagonismo degli studenti.</a:t>
            </a:r>
          </a:p>
          <a:p>
            <a:pPr>
              <a:buFont typeface="Wingdings" panose="05000000000000000000" pitchFamily="2" charset="2"/>
              <a:buChar char="Ø"/>
            </a:pPr>
            <a:r>
              <a:rPr lang="it-IT" dirty="0">
                <a:highlight>
                  <a:srgbClr val="00FFFF"/>
                </a:highlight>
              </a:rPr>
              <a:t>Focus</a:t>
            </a:r>
            <a:r>
              <a:rPr lang="it-IT" dirty="0"/>
              <a:t>: </a:t>
            </a:r>
            <a:r>
              <a:rPr lang="it-IT" dirty="0">
                <a:highlight>
                  <a:srgbClr val="FFFF00"/>
                </a:highlight>
              </a:rPr>
              <a:t>accettare la sfida del mondo nuovo </a:t>
            </a:r>
            <a:r>
              <a:rPr lang="it-IT" dirty="0"/>
              <a:t>(liberandoci dalle incrostazioni del tempo e dell’età) per formare persone capaci di esercitare una libertà positiva, orientata al bene comune. Tratteggiare un </a:t>
            </a:r>
            <a:r>
              <a:rPr lang="it-IT" dirty="0">
                <a:highlight>
                  <a:srgbClr val="FFFF00"/>
                </a:highlight>
              </a:rPr>
              <a:t>progetto – canovaccio che doni agli studenti lo spazio dell’intraprendenza </a:t>
            </a:r>
            <a:r>
              <a:rPr lang="it-IT" dirty="0"/>
              <a:t>personale e di gruppo, e valorizzi l’imprevisto.</a:t>
            </a:r>
          </a:p>
          <a:p>
            <a:pPr>
              <a:buFont typeface="Wingdings" panose="05000000000000000000" pitchFamily="2" charset="2"/>
              <a:buChar char="Ø"/>
            </a:pPr>
            <a:r>
              <a:rPr lang="it-IT" dirty="0">
                <a:highlight>
                  <a:srgbClr val="00FFFF"/>
                </a:highlight>
              </a:rPr>
              <a:t>Anima</a:t>
            </a:r>
            <a:r>
              <a:rPr lang="it-IT" dirty="0"/>
              <a:t>: puntare sulla </a:t>
            </a:r>
            <a:r>
              <a:rPr lang="it-IT" dirty="0">
                <a:highlight>
                  <a:srgbClr val="FFFF00"/>
                </a:highlight>
              </a:rPr>
              <a:t>formazione di giovani dotati di personalità solide, radicate </a:t>
            </a:r>
            <a:r>
              <a:rPr lang="it-IT" dirty="0"/>
              <a:t>nel reale, capaci di apportare la loro novità alla storia comune, ricchi di esperienze di vita comune (compagnia di classe, studio come scoperta, esplorazione del mondo, azione reale, festa), consapevoli che il Noi è parte dell’Io.</a:t>
            </a:r>
          </a:p>
          <a:p>
            <a:endParaRPr lang="it-IT" dirty="0"/>
          </a:p>
        </p:txBody>
      </p:sp>
    </p:spTree>
    <p:extLst>
      <p:ext uri="{BB962C8B-B14F-4D97-AF65-F5344CB8AC3E}">
        <p14:creationId xmlns:p14="http://schemas.microsoft.com/office/powerpoint/2010/main" val="709849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F75706-092D-D8C5-8A72-A936811BE296}"/>
              </a:ext>
            </a:extLst>
          </p:cNvPr>
          <p:cNvSpPr>
            <a:spLocks noGrp="1"/>
          </p:cNvSpPr>
          <p:nvPr>
            <p:ph type="title"/>
          </p:nvPr>
        </p:nvSpPr>
        <p:spPr>
          <a:solidFill>
            <a:srgbClr val="FFC000"/>
          </a:solidFill>
        </p:spPr>
        <p:txBody>
          <a:bodyPr/>
          <a:lstStyle/>
          <a:p>
            <a:pPr algn="ctr"/>
            <a:r>
              <a:rPr lang="it-IT" dirty="0"/>
              <a:t>Cinque fattori di successo </a:t>
            </a:r>
          </a:p>
        </p:txBody>
      </p:sp>
      <p:sp>
        <p:nvSpPr>
          <p:cNvPr id="3" name="Segnaposto contenuto 2">
            <a:extLst>
              <a:ext uri="{FF2B5EF4-FFF2-40B4-BE49-F238E27FC236}">
                <a16:creationId xmlns:a16="http://schemas.microsoft.com/office/drawing/2014/main" id="{326A188F-3C9F-E8BF-0DCE-965EDB6FAD58}"/>
              </a:ext>
            </a:extLst>
          </p:cNvPr>
          <p:cNvSpPr>
            <a:spLocks noGrp="1"/>
          </p:cNvSpPr>
          <p:nvPr>
            <p:ph idx="1"/>
          </p:nvPr>
        </p:nvSpPr>
        <p:spPr>
          <a:solidFill>
            <a:schemeClr val="accent4">
              <a:lumMod val="20000"/>
              <a:lumOff val="80000"/>
            </a:schemeClr>
          </a:solidFill>
        </p:spPr>
        <p:txBody>
          <a:bodyPr>
            <a:normAutofit/>
          </a:bodyPr>
          <a:lstStyle/>
          <a:p>
            <a:endParaRPr lang="it-IT" sz="2400" dirty="0"/>
          </a:p>
          <a:p>
            <a:pPr marL="457200" indent="-457200">
              <a:buFont typeface="+mj-lt"/>
              <a:buAutoNum type="arabicPeriod"/>
            </a:pPr>
            <a:r>
              <a:rPr lang="it-IT" sz="2400" dirty="0">
                <a:highlight>
                  <a:srgbClr val="FFFF00"/>
                </a:highlight>
              </a:rPr>
              <a:t>Cultura «esistenziale</a:t>
            </a:r>
            <a:r>
              <a:rPr lang="it-IT" sz="2400" dirty="0"/>
              <a:t>» </a:t>
            </a:r>
          </a:p>
          <a:p>
            <a:pPr marL="457200" indent="-457200">
              <a:buFont typeface="+mj-lt"/>
              <a:buAutoNum type="arabicPeriod"/>
            </a:pPr>
            <a:r>
              <a:rPr lang="it-IT" sz="2400" dirty="0">
                <a:highlight>
                  <a:srgbClr val="FFFF00"/>
                </a:highlight>
              </a:rPr>
              <a:t>Orario, approccio progettuale e revisione del curricolo</a:t>
            </a:r>
            <a:r>
              <a:rPr lang="it-IT" sz="2400" dirty="0"/>
              <a:t> </a:t>
            </a:r>
          </a:p>
          <a:p>
            <a:pPr marL="457200" indent="-457200">
              <a:buFont typeface="+mj-lt"/>
              <a:buAutoNum type="arabicPeriod"/>
            </a:pPr>
            <a:r>
              <a:rPr lang="it-IT" sz="2400" dirty="0">
                <a:highlight>
                  <a:srgbClr val="FFFF00"/>
                </a:highlight>
              </a:rPr>
              <a:t>Fattori metodologici</a:t>
            </a:r>
            <a:endParaRPr lang="it-IT" sz="2400" dirty="0"/>
          </a:p>
          <a:p>
            <a:pPr marL="457200" indent="-457200">
              <a:buFont typeface="+mj-lt"/>
              <a:buAutoNum type="arabicPeriod"/>
            </a:pPr>
            <a:r>
              <a:rPr lang="it-IT" sz="2400" dirty="0">
                <a:highlight>
                  <a:srgbClr val="FFFF00"/>
                </a:highlight>
              </a:rPr>
              <a:t>Fattori organizzativi</a:t>
            </a:r>
            <a:endParaRPr lang="it-IT" sz="2400" dirty="0"/>
          </a:p>
          <a:p>
            <a:pPr marL="457200" indent="-457200">
              <a:buFont typeface="+mj-lt"/>
              <a:buAutoNum type="arabicPeriod"/>
            </a:pPr>
            <a:r>
              <a:rPr lang="it-IT" sz="2400" dirty="0">
                <a:highlight>
                  <a:srgbClr val="FFFF00"/>
                </a:highlight>
              </a:rPr>
              <a:t>Alleanze e comunicazione</a:t>
            </a:r>
            <a:r>
              <a:rPr lang="it-IT" sz="2400" dirty="0"/>
              <a:t>.</a:t>
            </a:r>
          </a:p>
        </p:txBody>
      </p:sp>
    </p:spTree>
    <p:extLst>
      <p:ext uri="{BB962C8B-B14F-4D97-AF65-F5344CB8AC3E}">
        <p14:creationId xmlns:p14="http://schemas.microsoft.com/office/powerpoint/2010/main" val="4131254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8EC474-8F0A-324D-0DEB-3C38E403791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A836505-0245-439E-96B6-3C5D04D351CD}"/>
              </a:ext>
            </a:extLst>
          </p:cNvPr>
          <p:cNvSpPr>
            <a:spLocks noGrp="1"/>
          </p:cNvSpPr>
          <p:nvPr>
            <p:ph type="title"/>
          </p:nvPr>
        </p:nvSpPr>
        <p:spPr>
          <a:solidFill>
            <a:srgbClr val="FFC000"/>
          </a:solidFill>
        </p:spPr>
        <p:txBody>
          <a:bodyPr/>
          <a:lstStyle/>
          <a:p>
            <a:pPr algn="ctr"/>
            <a:r>
              <a:rPr lang="it-IT" dirty="0"/>
              <a:t>1) Cultura «esistenziale»</a:t>
            </a:r>
          </a:p>
        </p:txBody>
      </p:sp>
      <p:sp>
        <p:nvSpPr>
          <p:cNvPr id="3" name="Segnaposto contenuto 2">
            <a:extLst>
              <a:ext uri="{FF2B5EF4-FFF2-40B4-BE49-F238E27FC236}">
                <a16:creationId xmlns:a16="http://schemas.microsoft.com/office/drawing/2014/main" id="{335C0B80-BC85-AA56-D4B2-3E12C29971D7}"/>
              </a:ext>
            </a:extLst>
          </p:cNvPr>
          <p:cNvSpPr>
            <a:spLocks noGrp="1"/>
          </p:cNvSpPr>
          <p:nvPr>
            <p:ph idx="1"/>
          </p:nvPr>
        </p:nvSpPr>
        <p:spPr>
          <a:solidFill>
            <a:schemeClr val="accent4">
              <a:lumMod val="20000"/>
              <a:lumOff val="80000"/>
            </a:schemeClr>
          </a:solidFill>
        </p:spPr>
        <p:txBody>
          <a:bodyPr>
            <a:normAutofit lnSpcReduction="10000"/>
          </a:bodyPr>
          <a:lstStyle/>
          <a:p>
            <a:endParaRPr lang="it-IT" dirty="0"/>
          </a:p>
          <a:p>
            <a:r>
              <a:rPr lang="it-IT" dirty="0"/>
              <a:t>Dare concretezza allo slogan «</a:t>
            </a:r>
            <a:r>
              <a:rPr lang="it-IT" dirty="0">
                <a:highlight>
                  <a:srgbClr val="FFFF00"/>
                </a:highlight>
              </a:rPr>
              <a:t>centralità dello studente</a:t>
            </a:r>
            <a:r>
              <a:rPr lang="it-IT" dirty="0"/>
              <a:t>» oltre il paternalismo ed il </a:t>
            </a:r>
            <a:r>
              <a:rPr lang="it-IT" dirty="0" err="1"/>
              <a:t>maternalismo</a:t>
            </a:r>
            <a:r>
              <a:rPr lang="it-IT" dirty="0"/>
              <a:t>.</a:t>
            </a:r>
          </a:p>
          <a:p>
            <a:r>
              <a:rPr lang="it-IT" dirty="0"/>
              <a:t>Offrire agli studenti </a:t>
            </a:r>
            <a:r>
              <a:rPr lang="it-IT" dirty="0">
                <a:highlight>
                  <a:srgbClr val="FFFF00"/>
                </a:highlight>
              </a:rPr>
              <a:t>esperienze di realtà </a:t>
            </a:r>
            <a:r>
              <a:rPr lang="it-IT" dirty="0"/>
              <a:t>che estendano il loro mondo, provocarne </a:t>
            </a:r>
            <a:r>
              <a:rPr lang="it-IT" dirty="0">
                <a:highlight>
                  <a:srgbClr val="FFFF00"/>
                </a:highlight>
              </a:rPr>
              <a:t>l’ingaggio</a:t>
            </a:r>
            <a:r>
              <a:rPr lang="it-IT" dirty="0"/>
              <a:t> tramite veri laboratori con tecnologie e compiti «attuali», così che possano trarre fierezza e gusto da ciò che fanno e, nell’acquisire maggiore familiarità del reale, scoprano il potere della loro intelligenza, capace di idee innovative. </a:t>
            </a:r>
          </a:p>
          <a:p>
            <a:r>
              <a:rPr lang="it-IT" dirty="0"/>
              <a:t>Sostenere </a:t>
            </a:r>
            <a:r>
              <a:rPr lang="it-IT" dirty="0">
                <a:highlight>
                  <a:srgbClr val="FFFF00"/>
                </a:highlight>
              </a:rPr>
              <a:t>l’apprendimento per scoperta, applicazione, innovazione e riflessione </a:t>
            </a:r>
            <a:r>
              <a:rPr lang="it-IT" dirty="0"/>
              <a:t>(nesso mani&gt;mente&gt;cuore). </a:t>
            </a:r>
          </a:p>
          <a:p>
            <a:r>
              <a:rPr lang="it-IT" dirty="0"/>
              <a:t>Favorire la </a:t>
            </a:r>
            <a:r>
              <a:rPr lang="it-IT" dirty="0">
                <a:highlight>
                  <a:srgbClr val="FFFF00"/>
                </a:highlight>
              </a:rPr>
              <a:t>consapevolezza di sé e la scelta orientativa </a:t>
            </a:r>
            <a:r>
              <a:rPr lang="it-IT" dirty="0"/>
              <a:t>post diploma consonante con il proprio mondo interiore e realistica. </a:t>
            </a:r>
          </a:p>
          <a:p>
            <a:endParaRPr lang="it-IT" dirty="0"/>
          </a:p>
        </p:txBody>
      </p:sp>
    </p:spTree>
    <p:extLst>
      <p:ext uri="{BB962C8B-B14F-4D97-AF65-F5344CB8AC3E}">
        <p14:creationId xmlns:p14="http://schemas.microsoft.com/office/powerpoint/2010/main" val="1067632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920B45-FD67-195B-FA0E-455CD67112AD}"/>
              </a:ext>
            </a:extLst>
          </p:cNvPr>
          <p:cNvSpPr>
            <a:spLocks noGrp="1"/>
          </p:cNvSpPr>
          <p:nvPr>
            <p:ph type="title"/>
          </p:nvPr>
        </p:nvSpPr>
        <p:spPr>
          <a:solidFill>
            <a:srgbClr val="FFC000"/>
          </a:solidFill>
        </p:spPr>
        <p:txBody>
          <a:bodyPr>
            <a:normAutofit/>
          </a:bodyPr>
          <a:lstStyle/>
          <a:p>
            <a:pPr algn="ctr"/>
            <a:r>
              <a:rPr lang="it-IT" dirty="0"/>
              <a:t>2a) Orario ed approccio progettuale</a:t>
            </a:r>
            <a:br>
              <a:rPr lang="it-IT" dirty="0"/>
            </a:br>
            <a:endParaRPr lang="it-IT" dirty="0"/>
          </a:p>
        </p:txBody>
      </p:sp>
      <p:sp>
        <p:nvSpPr>
          <p:cNvPr id="3" name="Segnaposto contenuto 2">
            <a:extLst>
              <a:ext uri="{FF2B5EF4-FFF2-40B4-BE49-F238E27FC236}">
                <a16:creationId xmlns:a16="http://schemas.microsoft.com/office/drawing/2014/main" id="{D5060757-6E99-6FA7-E3BD-E4505307857B}"/>
              </a:ext>
            </a:extLst>
          </p:cNvPr>
          <p:cNvSpPr>
            <a:spLocks noGrp="1"/>
          </p:cNvSpPr>
          <p:nvPr>
            <p:ph idx="1"/>
          </p:nvPr>
        </p:nvSpPr>
        <p:spPr>
          <a:solidFill>
            <a:schemeClr val="accent4">
              <a:lumMod val="20000"/>
              <a:lumOff val="80000"/>
            </a:schemeClr>
          </a:solidFill>
        </p:spPr>
        <p:txBody>
          <a:bodyPr>
            <a:noAutofit/>
          </a:bodyPr>
          <a:lstStyle/>
          <a:p>
            <a:pPr marL="0" indent="0" algn="ctr">
              <a:buNone/>
            </a:pPr>
            <a:r>
              <a:rPr lang="it-IT" sz="1800" dirty="0">
                <a:highlight>
                  <a:srgbClr val="FFFF00"/>
                </a:highlight>
              </a:rPr>
              <a:t>Orario scolastico</a:t>
            </a:r>
          </a:p>
          <a:p>
            <a:r>
              <a:rPr lang="it-IT" sz="1800" dirty="0"/>
              <a:t>Non </a:t>
            </a:r>
            <a:r>
              <a:rPr lang="it-IT" sz="1800" i="1" dirty="0"/>
              <a:t>compressione</a:t>
            </a:r>
            <a:r>
              <a:rPr lang="it-IT" sz="1800" dirty="0"/>
              <a:t>, ma una soluzione «sostenibile» dagli studenti (38 ore settimanali?), garantendo il monte ore individuale, compreso quello dei PCTO necessario per l’accesso all’Esame di Stato. Con periodi scolastici flessibili (vi sono varie soluzioni), </a:t>
            </a:r>
            <a:r>
              <a:rPr lang="it-IT" sz="1800" u="sng" dirty="0"/>
              <a:t>tempi più efficaci e risonanti</a:t>
            </a:r>
            <a:r>
              <a:rPr lang="it-IT" sz="1800" dirty="0"/>
              <a:t>, una didattica fortemente integrata e dotata di reale </a:t>
            </a:r>
            <a:r>
              <a:rPr lang="it-IT" sz="1800" i="1" dirty="0"/>
              <a:t>unità dei saperi</a:t>
            </a:r>
            <a:r>
              <a:rPr lang="it-IT" sz="1800" dirty="0"/>
              <a:t>, centrata sullo sviluppo delle competenze “staminali” che apportino ai ragazzi senso, realtà e consapevolezza. </a:t>
            </a:r>
          </a:p>
          <a:p>
            <a:r>
              <a:rPr lang="it-IT" sz="1800" dirty="0"/>
              <a:t>Insegnamenti-laboratori, in prevalenza pomeridiani, con docente disciplinare e </a:t>
            </a:r>
            <a:r>
              <a:rPr lang="it-IT" sz="1800" dirty="0" err="1"/>
              <a:t>codocente</a:t>
            </a:r>
            <a:r>
              <a:rPr lang="it-IT" sz="1800" dirty="0"/>
              <a:t> IPT per sviluppare, in base ai nuclei «agiti»,  una conoscenza rigorosa ed ancorata al reale. </a:t>
            </a:r>
          </a:p>
          <a:p>
            <a:pPr marL="0" indent="0" algn="ctr">
              <a:buNone/>
            </a:pPr>
            <a:r>
              <a:rPr lang="it-IT" sz="1800" dirty="0">
                <a:highlight>
                  <a:srgbClr val="FFFF00"/>
                </a:highlight>
              </a:rPr>
              <a:t>Approccio progettuale</a:t>
            </a:r>
          </a:p>
          <a:p>
            <a:pPr algn="just"/>
            <a:r>
              <a:rPr lang="it-IT" sz="1800" dirty="0"/>
              <a:t>Non un programma bell’è fatto, ma una strategia della scoperta per tappe di crescita personale «operosa» e ricche di conoscenza </a:t>
            </a:r>
            <a:r>
              <a:rPr lang="it-IT" sz="1800" i="1" dirty="0"/>
              <a:t>incorporata</a:t>
            </a:r>
            <a:r>
              <a:rPr lang="it-IT" sz="1800" dirty="0"/>
              <a:t>, il cui compimento è evidenziato da progetti e capolavori che gli studenti mostrano di sapere creare con ciò che sanno. Fare degli studenti dei co-progettisti che ci aiutano a spingere in avanti la nostra proposta conferendole vivezza. </a:t>
            </a:r>
          </a:p>
        </p:txBody>
      </p:sp>
    </p:spTree>
    <p:extLst>
      <p:ext uri="{BB962C8B-B14F-4D97-AF65-F5344CB8AC3E}">
        <p14:creationId xmlns:p14="http://schemas.microsoft.com/office/powerpoint/2010/main" val="2774233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7B7B6-120F-9680-EA5D-06DB9AF9706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C088CA5-C8E4-CE2C-0CE4-2063379BCB78}"/>
              </a:ext>
            </a:extLst>
          </p:cNvPr>
          <p:cNvSpPr>
            <a:spLocks noGrp="1"/>
          </p:cNvSpPr>
          <p:nvPr>
            <p:ph type="title"/>
          </p:nvPr>
        </p:nvSpPr>
        <p:spPr>
          <a:solidFill>
            <a:srgbClr val="FFC000"/>
          </a:solidFill>
        </p:spPr>
        <p:txBody>
          <a:bodyPr/>
          <a:lstStyle/>
          <a:p>
            <a:pPr algn="ctr"/>
            <a:r>
              <a:rPr lang="it-IT" dirty="0"/>
              <a:t>2b) Revisione del curricolo </a:t>
            </a:r>
          </a:p>
        </p:txBody>
      </p:sp>
      <p:sp>
        <p:nvSpPr>
          <p:cNvPr id="3" name="Segnaposto contenuto 2">
            <a:extLst>
              <a:ext uri="{FF2B5EF4-FFF2-40B4-BE49-F238E27FC236}">
                <a16:creationId xmlns:a16="http://schemas.microsoft.com/office/drawing/2014/main" id="{3B85F3F7-DAD4-81A7-4644-35CE0AD54B27}"/>
              </a:ext>
            </a:extLst>
          </p:cNvPr>
          <p:cNvSpPr>
            <a:spLocks noGrp="1"/>
          </p:cNvSpPr>
          <p:nvPr>
            <p:ph idx="1"/>
          </p:nvPr>
        </p:nvSpPr>
        <p:spPr>
          <a:solidFill>
            <a:schemeClr val="accent4">
              <a:lumMod val="20000"/>
              <a:lumOff val="80000"/>
            </a:schemeClr>
          </a:solidFill>
        </p:spPr>
        <p:txBody>
          <a:bodyPr>
            <a:normAutofit fontScale="77500" lnSpcReduction="20000"/>
          </a:bodyPr>
          <a:lstStyle/>
          <a:p>
            <a:pPr marL="0" indent="0">
              <a:buNone/>
            </a:pPr>
            <a:endParaRPr lang="it-IT" dirty="0"/>
          </a:p>
          <a:p>
            <a:r>
              <a:rPr lang="it-IT" dirty="0"/>
              <a:t>Rivisitare (intercettando i cambiamenti in atto nella società, nell’economia e nella professione) i piani di studio selezionando i </a:t>
            </a:r>
            <a:r>
              <a:rPr lang="it-IT" dirty="0">
                <a:highlight>
                  <a:srgbClr val="FFFF00"/>
                </a:highlight>
              </a:rPr>
              <a:t>nuclei portanti del sapere</a:t>
            </a:r>
            <a:r>
              <a:rPr lang="it-IT" dirty="0"/>
              <a:t> specie con valenza pluridisciplinare, collegati a </a:t>
            </a:r>
            <a:r>
              <a:rPr lang="it-IT" dirty="0">
                <a:highlight>
                  <a:srgbClr val="FFFF00"/>
                </a:highlight>
              </a:rPr>
              <a:t>compiti di realtà </a:t>
            </a:r>
            <a:r>
              <a:rPr lang="it-IT" dirty="0"/>
              <a:t>significativi e dotati di valore, condivisi tra più docenti che cooperano per offrire agli studenti una visione globale e sintetica.</a:t>
            </a:r>
          </a:p>
          <a:p>
            <a:r>
              <a:rPr lang="it-IT" dirty="0">
                <a:highlight>
                  <a:srgbClr val="FFFF00"/>
                </a:highlight>
              </a:rPr>
              <a:t>Anticipare le competenze digitali e della IA </a:t>
            </a:r>
            <a:r>
              <a:rPr lang="it-IT" dirty="0"/>
              <a:t>in base al principio della attualità, molto familiare alla mente dei ragazzi, incrementare la padronanza delle </a:t>
            </a:r>
            <a:r>
              <a:rPr lang="it-IT" dirty="0">
                <a:highlight>
                  <a:srgbClr val="FFFF00"/>
                </a:highlight>
              </a:rPr>
              <a:t>discipline </a:t>
            </a:r>
            <a:r>
              <a:rPr lang="it-IT" dirty="0" err="1">
                <a:highlight>
                  <a:srgbClr val="FFFF00"/>
                </a:highlight>
              </a:rPr>
              <a:t>Steam</a:t>
            </a:r>
            <a:r>
              <a:rPr lang="it-IT" dirty="0">
                <a:highlight>
                  <a:srgbClr val="FFFF00"/>
                </a:highlight>
              </a:rPr>
              <a:t>, della lingua inglese e della geografia</a:t>
            </a:r>
            <a:r>
              <a:rPr lang="it-IT" dirty="0"/>
              <a:t>, introdurre in terza e quarta anche </a:t>
            </a:r>
            <a:r>
              <a:rPr lang="it-IT" dirty="0">
                <a:highlight>
                  <a:srgbClr val="FFFF00"/>
                </a:highlight>
              </a:rPr>
              <a:t>insegnamenti con la metodologia </a:t>
            </a:r>
            <a:r>
              <a:rPr lang="it-IT" dirty="0" err="1">
                <a:highlight>
                  <a:srgbClr val="FFFF00"/>
                </a:highlight>
              </a:rPr>
              <a:t>Clil</a:t>
            </a:r>
            <a:r>
              <a:rPr lang="it-IT" dirty="0">
                <a:highlight>
                  <a:srgbClr val="FFFF00"/>
                </a:highlight>
              </a:rPr>
              <a:t> in lingua inglese, </a:t>
            </a:r>
            <a:r>
              <a:rPr lang="it-IT" dirty="0"/>
              <a:t>adottare le </a:t>
            </a:r>
            <a:r>
              <a:rPr lang="it-IT" dirty="0">
                <a:highlight>
                  <a:srgbClr val="FFFF00"/>
                </a:highlight>
              </a:rPr>
              <a:t>soft skill </a:t>
            </a:r>
            <a:r>
              <a:rPr lang="it-IT" dirty="0"/>
              <a:t>(qualità personali) come compito di tutti i docenti della classe.</a:t>
            </a:r>
          </a:p>
          <a:p>
            <a:r>
              <a:rPr lang="it-IT" dirty="0"/>
              <a:t>Variare i contesti di apprendimento specie tramite </a:t>
            </a:r>
            <a:r>
              <a:rPr lang="it-IT" dirty="0">
                <a:highlight>
                  <a:srgbClr val="FFFF00"/>
                </a:highlight>
              </a:rPr>
              <a:t>laboratori reali basati sul team working anche nella forma della scuola-bottega.</a:t>
            </a:r>
            <a:endParaRPr lang="it-IT" dirty="0"/>
          </a:p>
          <a:p>
            <a:r>
              <a:rPr lang="it-IT" dirty="0">
                <a:highlight>
                  <a:srgbClr val="FFFF00"/>
                </a:highlight>
              </a:rPr>
              <a:t>Svolgere PCTO, progetti e workshop</a:t>
            </a:r>
            <a:r>
              <a:rPr lang="it-IT" dirty="0"/>
              <a:t> in cooperazione tra scuola e mondo sociale, dell’economia e delle professioni su un accordo basato sull’integrazione dei saperi.</a:t>
            </a:r>
          </a:p>
          <a:p>
            <a:r>
              <a:rPr lang="it-IT" dirty="0"/>
              <a:t>Adottare il </a:t>
            </a:r>
            <a:r>
              <a:rPr lang="it-IT" dirty="0">
                <a:highlight>
                  <a:srgbClr val="FFFF00"/>
                </a:highlight>
              </a:rPr>
              <a:t>diario dello studente </a:t>
            </a:r>
            <a:r>
              <a:rPr lang="it-IT" dirty="0"/>
              <a:t>in cui egli tiene conto del suo cammino, dialoga con gli insegnanti, documenta i suoi successi, esprime consapevolezza.</a:t>
            </a:r>
          </a:p>
          <a:p>
            <a:endParaRPr lang="it-IT" dirty="0"/>
          </a:p>
        </p:txBody>
      </p:sp>
    </p:spTree>
    <p:extLst>
      <p:ext uri="{BB962C8B-B14F-4D97-AF65-F5344CB8AC3E}">
        <p14:creationId xmlns:p14="http://schemas.microsoft.com/office/powerpoint/2010/main" val="848184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DB8996-C773-800D-4ED9-92247051125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B8B4038-5A87-FDE4-8911-A3BFFD52846A}"/>
              </a:ext>
            </a:extLst>
          </p:cNvPr>
          <p:cNvSpPr>
            <a:spLocks noGrp="1"/>
          </p:cNvSpPr>
          <p:nvPr>
            <p:ph type="title"/>
          </p:nvPr>
        </p:nvSpPr>
        <p:spPr>
          <a:solidFill>
            <a:srgbClr val="FFC000"/>
          </a:solidFill>
        </p:spPr>
        <p:txBody>
          <a:bodyPr/>
          <a:lstStyle/>
          <a:p>
            <a:pPr algn="ctr"/>
            <a:r>
              <a:rPr lang="it-IT" dirty="0"/>
              <a:t>3) Fattori metodologici </a:t>
            </a:r>
          </a:p>
        </p:txBody>
      </p:sp>
      <p:sp>
        <p:nvSpPr>
          <p:cNvPr id="3" name="Segnaposto contenuto 2">
            <a:extLst>
              <a:ext uri="{FF2B5EF4-FFF2-40B4-BE49-F238E27FC236}">
                <a16:creationId xmlns:a16="http://schemas.microsoft.com/office/drawing/2014/main" id="{C5CA2A68-E103-2340-EDBD-286E4C7DB2C0}"/>
              </a:ext>
            </a:extLst>
          </p:cNvPr>
          <p:cNvSpPr>
            <a:spLocks noGrp="1"/>
          </p:cNvSpPr>
          <p:nvPr>
            <p:ph idx="1"/>
          </p:nvPr>
        </p:nvSpPr>
        <p:spPr>
          <a:solidFill>
            <a:schemeClr val="accent4">
              <a:lumMod val="20000"/>
              <a:lumOff val="80000"/>
            </a:schemeClr>
          </a:solidFill>
        </p:spPr>
        <p:txBody>
          <a:bodyPr>
            <a:noAutofit/>
          </a:bodyPr>
          <a:lstStyle/>
          <a:p>
            <a:r>
              <a:rPr lang="it-IT" sz="1600" dirty="0">
                <a:highlight>
                  <a:srgbClr val="FFFF00"/>
                </a:highlight>
              </a:rPr>
              <a:t>Individuare ed adottare in modalità ordinaria </a:t>
            </a:r>
            <a:r>
              <a:rPr lang="it-IT" sz="1600" dirty="0"/>
              <a:t>le metodologie didattiche e gli ambienti di apprendimento (di classe e di piccolo gruppo, individuale) che si sono dimostrasti </a:t>
            </a:r>
            <a:r>
              <a:rPr lang="it-IT" sz="1600" dirty="0">
                <a:highlight>
                  <a:srgbClr val="FFFF00"/>
                </a:highlight>
              </a:rPr>
              <a:t>più efficaci.</a:t>
            </a:r>
            <a:endParaRPr lang="it-IT" sz="1600" dirty="0"/>
          </a:p>
          <a:p>
            <a:r>
              <a:rPr lang="it-IT" sz="1600" dirty="0">
                <a:highlight>
                  <a:srgbClr val="FFFF00"/>
                </a:highlight>
              </a:rPr>
              <a:t>Variare (con giudizio…) i contesti di apprendimento, </a:t>
            </a:r>
            <a:r>
              <a:rPr lang="it-IT" sz="1600" dirty="0"/>
              <a:t>con esperienze significative in laboratori attuali in cui, portando a termine compiti di realtà, poter apprendere ed entusiasmarsi.</a:t>
            </a:r>
          </a:p>
          <a:p>
            <a:r>
              <a:rPr lang="it-IT" sz="1600" dirty="0">
                <a:highlight>
                  <a:srgbClr val="FFFF00"/>
                </a:highlight>
              </a:rPr>
              <a:t>Introdurre il criterio della complessità</a:t>
            </a:r>
            <a:r>
              <a:rPr lang="it-IT" sz="1600" dirty="0"/>
              <a:t>, superando gli stereotipi dello «studente diligente» e del «lavoratore-nel-silos», adottando compiti che presentino criticità e necessità di decisioni lungo il percorso, con più modalità di soluzione e con maggiore soddisfazione per gli studenti. </a:t>
            </a:r>
          </a:p>
          <a:p>
            <a:r>
              <a:rPr lang="it-IT" sz="1600" dirty="0">
                <a:highlight>
                  <a:srgbClr val="FFFF00"/>
                </a:highlight>
              </a:rPr>
              <a:t>Sollecitare l’espressione dei loro interessi ed attitudini individuali</a:t>
            </a:r>
            <a:r>
              <a:rPr lang="it-IT" sz="1600" dirty="0"/>
              <a:t>, così che la soddisfazione che ne deriva faciliti l’acquisizione dei saperi più ostici e renda più lieve la fatica dello studio. </a:t>
            </a:r>
          </a:p>
          <a:p>
            <a:r>
              <a:rPr lang="it-IT" sz="1600" dirty="0">
                <a:highlight>
                  <a:srgbClr val="FFFF00"/>
                </a:highlight>
              </a:rPr>
              <a:t>Disinnescare la frammentazione derivante dal numero esorbitante (venti!) di discipline: si accettano proposte… </a:t>
            </a:r>
            <a:endParaRPr lang="it-IT" sz="1600" dirty="0"/>
          </a:p>
          <a:p>
            <a:r>
              <a:rPr lang="it-IT" sz="1600" dirty="0"/>
              <a:t>Adottare una </a:t>
            </a:r>
            <a:r>
              <a:rPr lang="it-IT" sz="1600" dirty="0">
                <a:highlight>
                  <a:srgbClr val="FFFF00"/>
                </a:highlight>
              </a:rPr>
              <a:t>valutazione formativa</a:t>
            </a:r>
            <a:r>
              <a:rPr lang="it-IT" sz="1600" dirty="0"/>
              <a:t>, basata sulle capacità evidenziate dagli studenti e dalle necessità/possibilità di miglioramento, con un dispositivo di certificazione centrato sulle otto competenze chiave europee, mettendo in luce anche il senso di autoefficacia e la proiezione nel futuro.</a:t>
            </a:r>
          </a:p>
        </p:txBody>
      </p:sp>
    </p:spTree>
    <p:extLst>
      <p:ext uri="{BB962C8B-B14F-4D97-AF65-F5344CB8AC3E}">
        <p14:creationId xmlns:p14="http://schemas.microsoft.com/office/powerpoint/2010/main" val="3403969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A60DA-32A0-AB55-4D2F-5CA50FF2F6A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DE065F5-7132-6A8B-5819-29E93862FD6F}"/>
              </a:ext>
            </a:extLst>
          </p:cNvPr>
          <p:cNvSpPr>
            <a:spLocks noGrp="1"/>
          </p:cNvSpPr>
          <p:nvPr>
            <p:ph type="title"/>
          </p:nvPr>
        </p:nvSpPr>
        <p:spPr>
          <a:solidFill>
            <a:srgbClr val="FFC000"/>
          </a:solidFill>
        </p:spPr>
        <p:txBody>
          <a:bodyPr/>
          <a:lstStyle/>
          <a:p>
            <a:pPr algn="ctr"/>
            <a:r>
              <a:rPr lang="it-IT" dirty="0"/>
              <a:t>4) Fattori organizzativi e di presidio</a:t>
            </a:r>
          </a:p>
        </p:txBody>
      </p:sp>
      <p:sp>
        <p:nvSpPr>
          <p:cNvPr id="3" name="Segnaposto contenuto 2">
            <a:extLst>
              <a:ext uri="{FF2B5EF4-FFF2-40B4-BE49-F238E27FC236}">
                <a16:creationId xmlns:a16="http://schemas.microsoft.com/office/drawing/2014/main" id="{3D34A740-E8FB-A840-EBE1-7CD0A335D5B6}"/>
              </a:ext>
            </a:extLst>
          </p:cNvPr>
          <p:cNvSpPr>
            <a:spLocks noGrp="1"/>
          </p:cNvSpPr>
          <p:nvPr>
            <p:ph idx="1"/>
          </p:nvPr>
        </p:nvSpPr>
        <p:spPr>
          <a:solidFill>
            <a:schemeClr val="accent4">
              <a:lumMod val="20000"/>
              <a:lumOff val="80000"/>
            </a:schemeClr>
          </a:solidFill>
        </p:spPr>
        <p:txBody>
          <a:bodyPr>
            <a:noAutofit/>
          </a:bodyPr>
          <a:lstStyle/>
          <a:p>
            <a:r>
              <a:rPr lang="it-IT" sz="1800" dirty="0"/>
              <a:t>La gestione di tempi e spazi o </a:t>
            </a:r>
            <a:r>
              <a:rPr lang="it-IT" sz="1800" dirty="0">
                <a:highlight>
                  <a:srgbClr val="FFFF00"/>
                </a:highlight>
              </a:rPr>
              <a:t>curricolo implicito,</a:t>
            </a:r>
            <a:r>
              <a:rPr lang="it-IT" sz="1800" dirty="0"/>
              <a:t> altrettanto decisivo di quello esplicito, richiede prudenza, perché la vita scolastica non sia né dispersiva né tantomeno caotica, ma favorisca negli studenti la convinzione di stare percorrendo un cammino dotato di uno scopo chiaro e perseguito in modo coerente e non frammentato. </a:t>
            </a:r>
          </a:p>
          <a:p>
            <a:r>
              <a:rPr lang="it-IT" sz="1800" dirty="0"/>
              <a:t>Il </a:t>
            </a:r>
            <a:r>
              <a:rPr lang="it-IT" sz="1800" dirty="0">
                <a:highlight>
                  <a:srgbClr val="FFFF00"/>
                </a:highlight>
              </a:rPr>
              <a:t>presidio</a:t>
            </a:r>
            <a:r>
              <a:rPr lang="it-IT" sz="1800" dirty="0"/>
              <a:t> del percorso richiede una triplice regia: </a:t>
            </a:r>
            <a:r>
              <a:rPr lang="it-IT" sz="1800" dirty="0">
                <a:highlight>
                  <a:srgbClr val="FFFF00"/>
                </a:highlight>
              </a:rPr>
              <a:t>pedagogica</a:t>
            </a:r>
            <a:r>
              <a:rPr lang="it-IT" sz="1800" dirty="0"/>
              <a:t> (le scelte connesse al percorso formativo, specie nel fronteggiamento di problemi ed imprevisti, siano orientate esplicitamente al bene degli studenti), </a:t>
            </a:r>
            <a:r>
              <a:rPr lang="it-IT" sz="1800" dirty="0">
                <a:highlight>
                  <a:srgbClr val="FFFF00"/>
                </a:highlight>
              </a:rPr>
              <a:t>trasversale</a:t>
            </a:r>
            <a:r>
              <a:rPr lang="it-IT" sz="1800" dirty="0"/>
              <a:t> (come avventura culturale) e </a:t>
            </a:r>
            <a:r>
              <a:rPr lang="it-IT" sz="1800" dirty="0">
                <a:highlight>
                  <a:srgbClr val="FFFF00"/>
                </a:highlight>
              </a:rPr>
              <a:t>tecnica professionale</a:t>
            </a:r>
            <a:r>
              <a:rPr lang="it-IT" sz="1800" dirty="0"/>
              <a:t>. Serve un patto iniziale, un calendario non modificabile di incontri, uno stile di lavoro collegiale improntato a coinvolgimento e serietà. </a:t>
            </a:r>
          </a:p>
          <a:p>
            <a:r>
              <a:rPr lang="it-IT" sz="1800" dirty="0"/>
              <a:t>Va curata la </a:t>
            </a:r>
            <a:r>
              <a:rPr lang="it-IT" sz="1800" dirty="0">
                <a:highlight>
                  <a:srgbClr val="FFFF00"/>
                </a:highlight>
              </a:rPr>
              <a:t>formazione (concreta) dell’équipe dei docenti e </a:t>
            </a:r>
            <a:r>
              <a:rPr lang="it-IT" sz="1800" dirty="0" err="1">
                <a:highlight>
                  <a:srgbClr val="FFFF00"/>
                </a:highlight>
              </a:rPr>
              <a:t>codocenti</a:t>
            </a:r>
            <a:r>
              <a:rPr lang="it-IT" sz="1800" dirty="0">
                <a:highlight>
                  <a:srgbClr val="FFFF00"/>
                </a:highlight>
              </a:rPr>
              <a:t> IPT, </a:t>
            </a:r>
            <a:r>
              <a:rPr lang="it-IT" sz="1800" dirty="0"/>
              <a:t>sapendo che la condivisione dell’approccio di fondo (focus e anima) valorizza le peculiarità di ciascuno.</a:t>
            </a:r>
          </a:p>
          <a:p>
            <a:r>
              <a:rPr lang="it-IT" sz="1800" dirty="0"/>
              <a:t>Va curata pure la relazione con i </a:t>
            </a:r>
            <a:r>
              <a:rPr lang="it-IT" sz="1800" dirty="0">
                <a:highlight>
                  <a:srgbClr val="FFFF00"/>
                </a:highlight>
              </a:rPr>
              <a:t>tutor delle esperienze esterne </a:t>
            </a:r>
            <a:r>
              <a:rPr lang="it-IT" sz="1800" dirty="0"/>
              <a:t>(PCTO, scambi…), in modo da realizzare un’intesa sugli scopi del loro intervento e la concertazione dei passi da compiere.</a:t>
            </a:r>
          </a:p>
        </p:txBody>
      </p:sp>
    </p:spTree>
    <p:extLst>
      <p:ext uri="{BB962C8B-B14F-4D97-AF65-F5344CB8AC3E}">
        <p14:creationId xmlns:p14="http://schemas.microsoft.com/office/powerpoint/2010/main" val="4162383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100FEC-DD87-726A-A7ED-550053CFDC4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645D5B7-34CA-3CEE-A1EA-250ACA1D1AC8}"/>
              </a:ext>
            </a:extLst>
          </p:cNvPr>
          <p:cNvSpPr>
            <a:spLocks noGrp="1"/>
          </p:cNvSpPr>
          <p:nvPr>
            <p:ph type="title"/>
          </p:nvPr>
        </p:nvSpPr>
        <p:spPr>
          <a:solidFill>
            <a:srgbClr val="FFC000"/>
          </a:solidFill>
        </p:spPr>
        <p:txBody>
          <a:bodyPr/>
          <a:lstStyle/>
          <a:p>
            <a:pPr algn="ctr"/>
            <a:r>
              <a:rPr lang="it-IT" dirty="0"/>
              <a:t>5) Alleanze e comunicazione</a:t>
            </a:r>
          </a:p>
        </p:txBody>
      </p:sp>
      <p:sp>
        <p:nvSpPr>
          <p:cNvPr id="3" name="Segnaposto contenuto 2">
            <a:extLst>
              <a:ext uri="{FF2B5EF4-FFF2-40B4-BE49-F238E27FC236}">
                <a16:creationId xmlns:a16="http://schemas.microsoft.com/office/drawing/2014/main" id="{C8DDC5B4-1E95-CF1B-1775-AF91C42531C2}"/>
              </a:ext>
            </a:extLst>
          </p:cNvPr>
          <p:cNvSpPr>
            <a:spLocks noGrp="1"/>
          </p:cNvSpPr>
          <p:nvPr>
            <p:ph idx="1"/>
          </p:nvPr>
        </p:nvSpPr>
        <p:spPr>
          <a:solidFill>
            <a:schemeClr val="accent4">
              <a:lumMod val="20000"/>
              <a:lumOff val="80000"/>
            </a:schemeClr>
          </a:solidFill>
        </p:spPr>
        <p:txBody>
          <a:bodyPr/>
          <a:lstStyle/>
          <a:p>
            <a:endParaRPr lang="it-IT" dirty="0"/>
          </a:p>
          <a:p>
            <a:r>
              <a:rPr lang="it-IT" dirty="0"/>
              <a:t>È decisiva la capacità di presentare alle </a:t>
            </a:r>
            <a:r>
              <a:rPr lang="it-IT" dirty="0">
                <a:highlight>
                  <a:srgbClr val="FFFF00"/>
                </a:highlight>
              </a:rPr>
              <a:t>famiglie</a:t>
            </a:r>
            <a:r>
              <a:rPr lang="it-IT" dirty="0"/>
              <a:t> la proposta 4+2 come il meglio che possiamo oggi offrire per i loro figli (e la società) che concepiamo come attori «capaci di futuro». </a:t>
            </a:r>
          </a:p>
          <a:p>
            <a:r>
              <a:rPr lang="it-IT" dirty="0"/>
              <a:t>Il percorso 4+2, in un contesto soggetto ad una continua accelerazione (non solo tecnologica, ma anche culturale e geopolitica), richiede di approfondire l’alleanza con le </a:t>
            </a:r>
            <a:r>
              <a:rPr lang="it-IT" dirty="0">
                <a:highlight>
                  <a:srgbClr val="FFFF00"/>
                </a:highlight>
              </a:rPr>
              <a:t>imprese</a:t>
            </a:r>
            <a:r>
              <a:rPr lang="it-IT" dirty="0"/>
              <a:t> coinvolgendole nell’azione formativa al cui centro vi sono le persone. </a:t>
            </a:r>
          </a:p>
          <a:p>
            <a:r>
              <a:rPr lang="it-IT" dirty="0"/>
              <a:t>Ugualmente va costruita un’alleanza stabile </a:t>
            </a:r>
            <a:r>
              <a:rPr lang="it-IT" dirty="0">
                <a:highlight>
                  <a:srgbClr val="FFFF00"/>
                </a:highlight>
              </a:rPr>
              <a:t>con ITS</a:t>
            </a:r>
            <a:r>
              <a:rPr lang="it-IT" dirty="0"/>
              <a:t>, e occorre tenere vivi i legami con le </a:t>
            </a:r>
            <a:r>
              <a:rPr lang="it-IT" dirty="0">
                <a:highlight>
                  <a:srgbClr val="FFFF00"/>
                </a:highlight>
              </a:rPr>
              <a:t>università</a:t>
            </a:r>
            <a:r>
              <a:rPr lang="it-IT" dirty="0"/>
              <a:t>. </a:t>
            </a:r>
          </a:p>
        </p:txBody>
      </p:sp>
    </p:spTree>
    <p:extLst>
      <p:ext uri="{BB962C8B-B14F-4D97-AF65-F5344CB8AC3E}">
        <p14:creationId xmlns:p14="http://schemas.microsoft.com/office/powerpoint/2010/main" val="4059183457"/>
      </p:ext>
    </p:extLst>
  </p:cSld>
  <p:clrMapOvr>
    <a:masterClrMapping/>
  </p:clrMapOvr>
</p:sld>
</file>

<file path=ppt/theme/theme1.xml><?xml version="1.0" encoding="utf-8"?>
<a:theme xmlns:a="http://schemas.openxmlformats.org/drawingml/2006/main" name="VanillaVTI">
  <a:themeElements>
    <a:clrScheme name="AnalogousFromDarkSeedLeftStep">
      <a:dk1>
        <a:srgbClr val="000000"/>
      </a:dk1>
      <a:lt1>
        <a:srgbClr val="FFFFFF"/>
      </a:lt1>
      <a:dk2>
        <a:srgbClr val="412E24"/>
      </a:dk2>
      <a:lt2>
        <a:srgbClr val="E8E2E8"/>
      </a:lt2>
      <a:accent1>
        <a:srgbClr val="47B547"/>
      </a:accent1>
      <a:accent2>
        <a:srgbClr val="6CB13B"/>
      </a:accent2>
      <a:accent3>
        <a:srgbClr val="98A942"/>
      </a:accent3>
      <a:accent4>
        <a:srgbClr val="B1933B"/>
      </a:accent4>
      <a:accent5>
        <a:srgbClr val="C3744D"/>
      </a:accent5>
      <a:accent6>
        <a:srgbClr val="B13B45"/>
      </a:accent6>
      <a:hlink>
        <a:srgbClr val="AF743A"/>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Integral</Template>
  <TotalTime>1548</TotalTime>
  <Words>1222</Words>
  <Application>Microsoft Office PowerPoint</Application>
  <PresentationFormat>Widescreen</PresentationFormat>
  <Paragraphs>52</Paragraphs>
  <Slides>9</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Aptos</vt:lpstr>
      <vt:lpstr>Arial</vt:lpstr>
      <vt:lpstr>Neue Haas Grotesk Text Pro</vt:lpstr>
      <vt:lpstr>Wingdings</vt:lpstr>
      <vt:lpstr>VanillaVTI</vt:lpstr>
      <vt:lpstr>ANDIS Toscana  6 maggio 2025  La progettazione  dei percorsi scolastici  degli Istituti Tecnici e Professionali</vt:lpstr>
      <vt:lpstr>La sperimentazione 4+2: focus e anima</vt:lpstr>
      <vt:lpstr>Cinque fattori di successo </vt:lpstr>
      <vt:lpstr>1) Cultura «esistenziale»</vt:lpstr>
      <vt:lpstr>2a) Orario ed approccio progettuale </vt:lpstr>
      <vt:lpstr>2b) Revisione del curricolo </vt:lpstr>
      <vt:lpstr>3) Fattori metodologici </vt:lpstr>
      <vt:lpstr>4) Fattori organizzativi e di presidio</vt:lpstr>
      <vt:lpstr>5) Alleanze e comunicazione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Dario Eugenio Nicoli</dc:creator>
  <cp:lastModifiedBy>Dario Eugenio Nicoli</cp:lastModifiedBy>
  <cp:revision>7</cp:revision>
  <cp:lastPrinted>2025-05-05T11:36:25Z</cp:lastPrinted>
  <dcterms:created xsi:type="dcterms:W3CDTF">2025-02-16T14:14:12Z</dcterms:created>
  <dcterms:modified xsi:type="dcterms:W3CDTF">2025-05-05T11:37:04Z</dcterms:modified>
</cp:coreProperties>
</file>