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20" r:id="rId4"/>
    <p:sldMasterId id="2147483756" r:id="rId5"/>
    <p:sldMasterId id="2147483816" r:id="rId6"/>
    <p:sldMasterId id="2147483828" r:id="rId7"/>
    <p:sldMasterId id="2147483840" r:id="rId8"/>
    <p:sldMasterId id="2147483852" r:id="rId9"/>
  </p:sldMasterIdLst>
  <p:notesMasterIdLst>
    <p:notesMasterId r:id="rId28"/>
  </p:notesMasterIdLst>
  <p:sldIdLst>
    <p:sldId id="357" r:id="rId10"/>
    <p:sldId id="402" r:id="rId11"/>
    <p:sldId id="403" r:id="rId12"/>
    <p:sldId id="404" r:id="rId13"/>
    <p:sldId id="405" r:id="rId14"/>
    <p:sldId id="406" r:id="rId15"/>
    <p:sldId id="407" r:id="rId16"/>
    <p:sldId id="409" r:id="rId17"/>
    <p:sldId id="408" r:id="rId18"/>
    <p:sldId id="390" r:id="rId19"/>
    <p:sldId id="392" r:id="rId20"/>
    <p:sldId id="336" r:id="rId21"/>
    <p:sldId id="340" r:id="rId22"/>
    <p:sldId id="339" r:id="rId23"/>
    <p:sldId id="341" r:id="rId24"/>
    <p:sldId id="395" r:id="rId25"/>
    <p:sldId id="400" r:id="rId26"/>
    <p:sldId id="410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835"/>
    <a:srgbClr val="7C4C5F"/>
    <a:srgbClr val="5F3B4A"/>
    <a:srgbClr val="006666"/>
    <a:srgbClr val="004F8A"/>
    <a:srgbClr val="B00000"/>
    <a:srgbClr val="CC6600"/>
    <a:srgbClr val="FFD44B"/>
    <a:srgbClr val="C01A3A"/>
    <a:srgbClr val="B01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>
        <p:scale>
          <a:sx n="66" d="100"/>
          <a:sy n="66" d="100"/>
        </p:scale>
        <p:origin x="6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DB6C1-2813-4793-9B27-0C5D93122805}" type="datetimeFigureOut">
              <a:rPr lang="it-IT" smtClean="0"/>
              <a:t>15/10/2019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2D72B-4F63-4B6B-B503-F4163AE46A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47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072E-1B57-4D3E-97FB-DCD69B32BBEE}" type="datetime1">
              <a:rPr lang="it-IT" smtClean="0"/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Mariella Spinosi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739-3490-43D2-AE3E-620B34C275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67173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33AE-F9F8-447A-AF4D-B3515F2EC0C4}" type="datetime1">
              <a:rPr lang="it-IT" smtClean="0"/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Mariella Spinosi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739-3490-43D2-AE3E-620B34C275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57677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5FCB-D407-46E0-8E97-AD951C8291C3}" type="datetime1">
              <a:rPr lang="it-IT" smtClean="0"/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Mariella Spinosi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739-3490-43D2-AE3E-620B34C275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116965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4F2D-8A7C-4C3D-9A7E-606266E175FF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35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0AE31-6C91-4D24-A6ED-9A693B52B84F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59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6C4CE-34DE-4661-9013-8C8B86032FFE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98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F17C1-1C0E-4F85-85F7-27B8099B4844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38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82FA-C161-4BE1-B728-6E23E360B109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94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E98C-B753-48D6-B8FC-602D23596BDB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64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BF30-E71D-4EDF-BF5C-3562ED05AEF2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8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23630-BC0D-4B28-B162-DFC20A0CE8B3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3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76D6-B33A-455E-B1E1-6D3C1B7DD8C7}" type="datetime1">
              <a:rPr lang="it-IT" smtClean="0"/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Mariella Spinosi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739-3490-43D2-AE3E-620B34C275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477811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0BBCE-CA50-4320-B514-CA007A0F3BF2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60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F655D-218F-4BF9-9A6B-ECEC438C86BD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00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2DC14-30A2-4B65-84FA-0DBDC240C5F0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77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4F2D-8A7C-4C3D-9A7E-606266E175FF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84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0AE31-6C91-4D24-A6ED-9A693B52B84F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9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6C4CE-34DE-4661-9013-8C8B86032FFE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49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F17C1-1C0E-4F85-85F7-27B8099B4844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6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82FA-C161-4BE1-B728-6E23E360B109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58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E98C-B753-48D6-B8FC-602D23596BDB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46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BF30-E71D-4EDF-BF5C-3562ED05AEF2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1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14B5-CCEC-4163-B49B-DA946BF09918}" type="datetime1">
              <a:rPr lang="it-IT" smtClean="0"/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Mariella Spinosi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739-3490-43D2-AE3E-620B34C275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402386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23630-BC0D-4B28-B162-DFC20A0CE8B3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38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0BBCE-CA50-4320-B514-CA007A0F3BF2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50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F655D-218F-4BF9-9A6B-ECEC438C86BD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63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2DC14-30A2-4B65-84FA-0DBDC240C5F0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4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4F2D-8A7C-4C3D-9A7E-606266E175FF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62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0AE31-6C91-4D24-A6ED-9A693B52B84F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69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6C4CE-34DE-4661-9013-8C8B86032FFE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80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F17C1-1C0E-4F85-85F7-27B8099B4844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34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82FA-C161-4BE1-B728-6E23E360B109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18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E98C-B753-48D6-B8FC-602D23596BDB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1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33FE-3F77-48CE-992D-730EC45ACE4A}" type="datetime1">
              <a:rPr lang="it-IT" smtClean="0"/>
              <a:t>15/10/2019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Mariella Spinosi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739-3490-43D2-AE3E-620B34C275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360041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BF30-E71D-4EDF-BF5C-3562ED05AEF2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54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23630-BC0D-4B28-B162-DFC20A0CE8B3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96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0BBCE-CA50-4320-B514-CA007A0F3BF2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723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F655D-218F-4BF9-9A6B-ECEC438C86BD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82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2DC14-30A2-4B65-84FA-0DBDC240C5F0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650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4F2D-8A7C-4C3D-9A7E-606266E175FF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44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0AE31-6C91-4D24-A6ED-9A693B52B84F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105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6C4CE-34DE-4661-9013-8C8B86032FFE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545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F17C1-1C0E-4F85-85F7-27B8099B4844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35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82FA-C161-4BE1-B728-6E23E360B109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7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6F81-682F-4422-9311-AF67A64D215D}" type="datetime1">
              <a:rPr lang="it-IT" smtClean="0"/>
              <a:t>15/10/2019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Mariella Spinosi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739-3490-43D2-AE3E-620B34C275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475396"/>
      </p:ext>
    </p:extLst>
  </p:cSld>
  <p:clrMapOvr>
    <a:masterClrMapping/>
  </p:clrMapOvr>
  <p:transition spd="med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E98C-B753-48D6-B8FC-602D23596BDB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308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BF30-E71D-4EDF-BF5C-3562ED05AEF2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99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23630-BC0D-4B28-B162-DFC20A0CE8B3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912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0BBCE-CA50-4320-B514-CA007A0F3BF2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987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F655D-218F-4BF9-9A6B-ECEC438C86BD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746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2DC14-30A2-4B65-84FA-0DBDC240C5F0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038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4F2D-8A7C-4C3D-9A7E-606266E175FF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827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0AE31-6C91-4D24-A6ED-9A693B52B84F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733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6C4CE-34DE-4661-9013-8C8B86032FFE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995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F17C1-1C0E-4F85-85F7-27B8099B4844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6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AE47-9CEE-4B14-AEF8-9EB8D7661850}" type="datetime1">
              <a:rPr lang="it-IT" smtClean="0"/>
              <a:t>15/10/2019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Mariella Spinosi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739-3490-43D2-AE3E-620B34C275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190693"/>
      </p:ext>
    </p:extLst>
  </p:cSld>
  <p:clrMapOvr>
    <a:masterClrMapping/>
  </p:clrMapOvr>
  <p:transition spd="med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82FA-C161-4BE1-B728-6E23E360B109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944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E98C-B753-48D6-B8FC-602D23596BDB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526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BF30-E71D-4EDF-BF5C-3562ED05AEF2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354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23630-BC0D-4B28-B162-DFC20A0CE8B3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518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0BBCE-CA50-4320-B514-CA007A0F3BF2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464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F655D-218F-4BF9-9A6B-ECEC438C86BD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06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2DC14-30A2-4B65-84FA-0DBDC240C5F0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811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2A36B1-004A-412B-8DAF-0F9FBBB16351}" type="datetime1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8E82A8-2181-4B58-BCEB-555830DB9E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213022"/>
      </p:ext>
    </p:extLst>
  </p:cSld>
  <p:clrMapOvr>
    <a:masterClrMapping/>
  </p:clrMapOvr>
  <p:transition spd="med">
    <p:pull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45FEEE-5EBD-4D25-9934-6A7E156E8FEE}" type="datetime1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82B234-D145-405F-B8D6-FEFBA98468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715228"/>
      </p:ext>
    </p:extLst>
  </p:cSld>
  <p:clrMapOvr>
    <a:masterClrMapping/>
  </p:clrMapOvr>
  <p:transition spd="med">
    <p:pull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FC5716-D757-4786-A625-331AF85138FE}" type="datetime1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FDBE1C-B3EF-4998-9296-0C0CFF29BE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75682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A39A-9CA7-439F-8DDE-5B501BFC249C}" type="datetime1">
              <a:rPr lang="it-IT" smtClean="0"/>
              <a:t>15/10/2019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Mariella Spinosi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739-3490-43D2-AE3E-620B34C275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891345"/>
      </p:ext>
    </p:extLst>
  </p:cSld>
  <p:clrMapOvr>
    <a:masterClrMapping/>
  </p:clrMapOvr>
  <p:transition spd="med">
    <p:pull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5DA0C0-C44D-4CC6-84DF-302CCD911F6A}" type="datetime1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1F7D35-53DA-4221-B6A5-077546B3AA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044647"/>
      </p:ext>
    </p:extLst>
  </p:cSld>
  <p:clrMapOvr>
    <a:masterClrMapping/>
  </p:clrMapOvr>
  <p:transition spd="med">
    <p:pull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185053-C8E3-43F6-8565-3AB63356E3CA}" type="datetime1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628778-B4A7-45BC-8A76-749962CFB3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038278"/>
      </p:ext>
    </p:extLst>
  </p:cSld>
  <p:clrMapOvr>
    <a:masterClrMapping/>
  </p:clrMapOvr>
  <p:transition spd="med">
    <p:pull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2FB080-EC4E-4704-9E1F-DDD8D742D693}" type="datetime1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F429074-6E92-4A60-A057-E7C6220A5B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594863"/>
      </p:ext>
    </p:extLst>
  </p:cSld>
  <p:clrMapOvr>
    <a:masterClrMapping/>
  </p:clrMapOvr>
  <p:transition spd="med">
    <p:pull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1D4219-BB6A-4FAA-AB23-C39B72F47177}" type="datetime1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15130F-D7B1-4127-8B15-15FA046DC9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882015"/>
      </p:ext>
    </p:extLst>
  </p:cSld>
  <p:clrMapOvr>
    <a:masterClrMapping/>
  </p:clrMapOvr>
  <p:transition spd="med">
    <p:pull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029766-0BC6-4C6C-AE43-D360E699ED58}" type="datetime1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2CD28F-E1E4-4647-B5FA-BACBF4E676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940269"/>
      </p:ext>
    </p:extLst>
  </p:cSld>
  <p:clrMapOvr>
    <a:masterClrMapping/>
  </p:clrMapOvr>
  <p:transition spd="med">
    <p:pull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E6EC25-74A4-4EEF-A349-570521E3EB98}" type="datetime1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F343A2-0932-4427-BBC6-AB137FD387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685021"/>
      </p:ext>
    </p:extLst>
  </p:cSld>
  <p:clrMapOvr>
    <a:masterClrMapping/>
  </p:clrMapOvr>
  <p:transition spd="med">
    <p:pull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DF22AD-93A6-4D9F-BA21-17903A3AB313}" type="datetime1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89F716-057E-4680-9900-8F8C701245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7127171"/>
      </p:ext>
    </p:extLst>
  </p:cSld>
  <p:clrMapOvr>
    <a:masterClrMapping/>
  </p:clrMapOvr>
  <p:transition spd="med">
    <p:pull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F777F7-1170-46A8-AACF-1F5D9821B4EF}" type="datetime1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46445F-F621-4E76-990D-6A880C4670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925710"/>
      </p:ext>
    </p:extLst>
  </p:cSld>
  <p:clrMapOvr>
    <a:masterClrMapping/>
  </p:clrMapOvr>
  <p:transition spd="med">
    <p:pull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7914-4A54-4B59-AB8A-C0A05D4C1442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1D87F-1BF9-43BC-A408-68A4A34144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6403987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31B7F-90A6-41FC-8EE1-C3F2113D6D34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4AB1-7D29-4736-A801-F9E0D9B56E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79455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B1F9-3379-4F26-BF32-B4C42C62877C}" type="datetime1">
              <a:rPr lang="it-IT" smtClean="0"/>
              <a:t>15/10/2019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Mariella Spinosi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739-3490-43D2-AE3E-620B34C275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055070"/>
      </p:ext>
    </p:extLst>
  </p:cSld>
  <p:clrMapOvr>
    <a:masterClrMapping/>
  </p:clrMapOvr>
  <p:transition spd="med">
    <p:pull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184E9-B068-4C97-9A9C-61F0E7725CD6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F8BA-ECCA-46BC-9062-279FEB2AA7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462130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C73-7BA3-4206-82EE-363FF3F3B687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01CE2-BDAE-4324-BC85-39E1235169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21355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56D25-1460-46CA-A109-047681555676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001A9-A313-43C9-AFB7-A5EDE7B61B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843557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E22C-3F4E-4539-AF31-A0EF5D99B339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DFF-382F-4AA1-BA95-FB31AC7C19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141580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CEB0-75F2-424B-AF3C-6E5705937213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99DDE-6D6C-4B4C-AB98-0AE26048BA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452664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C4CD-F036-4604-85BA-C687BA59FBC2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3401F-87B0-4B80-8BEC-B6DEE072EF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82839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BEFC1-E852-4998-9F3C-2359AE86E63A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A2C5-31EF-4DCD-82C8-CDD24C546F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089357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6A5FF-8351-475A-92B0-B2F24C5AF4A0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DCAE4-BA95-471C-AC3F-96CE51633B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173013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BC00-9DCC-40A8-939D-39448A083D1D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C051A-946E-4024-A55A-FD766C36A2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693990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6CC572-3971-478A-B737-532DECD2DD69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E22460-227C-421C-98DB-CD4B5092CD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62276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EB9C-5AF8-49FC-BFE5-10B71C3130CA}" type="datetime1">
              <a:rPr lang="it-IT" smtClean="0"/>
              <a:t>15/10/2019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Mariella Spinosi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739-3490-43D2-AE3E-620B34C275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855078"/>
      </p:ext>
    </p:extLst>
  </p:cSld>
  <p:clrMapOvr>
    <a:masterClrMapping/>
  </p:clrMapOvr>
  <p:transition spd="med">
    <p:pull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94CB95-6305-4A64-BA61-8B39A2C63930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4FB318-2A1E-4C22-8FC8-7176A422F4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124240"/>
      </p:ext>
    </p:extLst>
  </p:cSld>
  <p:clrMapOvr>
    <a:masterClrMapping/>
  </p:clrMapOvr>
  <p:transition spd="med">
    <p:pull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6E49AA-6E23-4379-B224-3745DEABCA87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B881FA-0978-423E-94DC-F246EA427D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561641"/>
      </p:ext>
    </p:extLst>
  </p:cSld>
  <p:clrMapOvr>
    <a:masterClrMapping/>
  </p:clrMapOvr>
  <p:transition spd="med">
    <p:pull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317A79-4C79-464D-9C1F-4823B22384B0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AEA3C3-9CF4-4B2C-8304-AD28DAA1A9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935070"/>
      </p:ext>
    </p:extLst>
  </p:cSld>
  <p:clrMapOvr>
    <a:masterClrMapping/>
  </p:clrMapOvr>
  <p:transition spd="med">
    <p:pull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1F1F47-C09E-4286-B2E1-24F39A022D7A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D085A3-CA2F-4C24-BD4F-C40BDE9E05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522379"/>
      </p:ext>
    </p:extLst>
  </p:cSld>
  <p:clrMapOvr>
    <a:masterClrMapping/>
  </p:clrMapOvr>
  <p:transition spd="med">
    <p:pull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79D43D-ED5C-4914-96FF-664ADF3EA6C1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FE3B909-2BC9-40E6-AEBC-D992ACEBC4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428610"/>
      </p:ext>
    </p:extLst>
  </p:cSld>
  <p:clrMapOvr>
    <a:masterClrMapping/>
  </p:clrMapOvr>
  <p:transition spd="med">
    <p:pull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4638E5-67A5-4CEE-A891-2CB4E4B151BF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9AA9F7-E8E1-4C52-AC77-D03B957F13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657975"/>
      </p:ext>
    </p:extLst>
  </p:cSld>
  <p:clrMapOvr>
    <a:masterClrMapping/>
  </p:clrMapOvr>
  <p:transition spd="med">
    <p:pull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1D0B83-7F70-48AD-8DA8-02FD84E3BD06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8971D9-43C7-46E3-867A-E78720FAC7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489966"/>
      </p:ext>
    </p:extLst>
  </p:cSld>
  <p:clrMapOvr>
    <a:masterClrMapping/>
  </p:clrMapOvr>
  <p:transition spd="med">
    <p:pull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E6BBE6-E68D-4849-AAAB-BB80786363C1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3FE075-E939-4A18-B002-E96F12ECAB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500083"/>
      </p:ext>
    </p:extLst>
  </p:cSld>
  <p:clrMapOvr>
    <a:masterClrMapping/>
  </p:clrMapOvr>
  <p:transition spd="med">
    <p:pull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94DAAA-13AA-4820-BAAA-092D1D3FBAA7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FFA6744-3E05-440C-94FE-C4CAB4308E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525971"/>
      </p:ext>
    </p:extLst>
  </p:cSld>
  <p:clrMapOvr>
    <a:masterClrMapping/>
  </p:clrMapOvr>
  <p:transition spd="med">
    <p:pull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26A799-EEFB-425F-9EA4-ABFA920B08AA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31209D4-F105-4A84-89F2-A2716B7E96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040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E4A91-83C5-4941-A4F6-B1F9CFA40910}" type="datetime1">
              <a:rPr lang="it-IT" smtClean="0"/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 cura di Mariella Spinosi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EA739-3490-43D2-AE3E-620B34C275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27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 smtClean="0"/>
              <a:t>Haga clic para modificar el estilo de texto del patrón</a:t>
            </a:r>
          </a:p>
          <a:p>
            <a:pPr lvl="1"/>
            <a:r>
              <a:rPr lang="es-ES" altLang="it-IT" smtClean="0"/>
              <a:t>Segundo nivel</a:t>
            </a:r>
          </a:p>
          <a:p>
            <a:pPr lvl="2"/>
            <a:r>
              <a:rPr lang="es-ES" altLang="it-IT" smtClean="0"/>
              <a:t>Tercer nivel</a:t>
            </a:r>
          </a:p>
          <a:p>
            <a:pPr lvl="3"/>
            <a:r>
              <a:rPr lang="es-ES" altLang="it-IT" smtClean="0"/>
              <a:t>Cuarto nivel</a:t>
            </a:r>
          </a:p>
          <a:p>
            <a:pPr lvl="4"/>
            <a:r>
              <a:rPr lang="es-ES" altLang="it-IT" smtClean="0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EC62AB-1A4E-4C44-BA5F-162170527386}" type="slidenum">
              <a:rPr lang="es-ES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5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 smtClean="0"/>
              <a:t>Haga clic para modificar el estilo de texto del patrón</a:t>
            </a:r>
          </a:p>
          <a:p>
            <a:pPr lvl="1"/>
            <a:r>
              <a:rPr lang="es-ES" altLang="it-IT" smtClean="0"/>
              <a:t>Segundo nivel</a:t>
            </a:r>
          </a:p>
          <a:p>
            <a:pPr lvl="2"/>
            <a:r>
              <a:rPr lang="es-ES" altLang="it-IT" smtClean="0"/>
              <a:t>Tercer nivel</a:t>
            </a:r>
          </a:p>
          <a:p>
            <a:pPr lvl="3"/>
            <a:r>
              <a:rPr lang="es-ES" altLang="it-IT" smtClean="0"/>
              <a:t>Cuarto nivel</a:t>
            </a:r>
          </a:p>
          <a:p>
            <a:pPr lvl="4"/>
            <a:r>
              <a:rPr lang="es-ES" altLang="it-IT" smtClean="0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EC62AB-1A4E-4C44-BA5F-162170527386}" type="slidenum">
              <a:rPr lang="es-ES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 smtClean="0"/>
              <a:t>Haga clic para modificar el estilo de texto del patrón</a:t>
            </a:r>
          </a:p>
          <a:p>
            <a:pPr lvl="1"/>
            <a:r>
              <a:rPr lang="es-ES" altLang="it-IT" smtClean="0"/>
              <a:t>Segundo nivel</a:t>
            </a:r>
          </a:p>
          <a:p>
            <a:pPr lvl="2"/>
            <a:r>
              <a:rPr lang="es-ES" altLang="it-IT" smtClean="0"/>
              <a:t>Tercer nivel</a:t>
            </a:r>
          </a:p>
          <a:p>
            <a:pPr lvl="3"/>
            <a:r>
              <a:rPr lang="es-ES" altLang="it-IT" smtClean="0"/>
              <a:t>Cuarto nivel</a:t>
            </a:r>
          </a:p>
          <a:p>
            <a:pPr lvl="4"/>
            <a:r>
              <a:rPr lang="es-ES" altLang="it-IT" smtClean="0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EC62AB-1A4E-4C44-BA5F-162170527386}" type="slidenum">
              <a:rPr lang="es-ES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6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 smtClean="0"/>
              <a:t>Haga clic para modificar el estilo de texto del patrón</a:t>
            </a:r>
          </a:p>
          <a:p>
            <a:pPr lvl="1"/>
            <a:r>
              <a:rPr lang="es-ES" altLang="it-IT" smtClean="0"/>
              <a:t>Segundo nivel</a:t>
            </a:r>
          </a:p>
          <a:p>
            <a:pPr lvl="2"/>
            <a:r>
              <a:rPr lang="es-ES" altLang="it-IT" smtClean="0"/>
              <a:t>Tercer nivel</a:t>
            </a:r>
          </a:p>
          <a:p>
            <a:pPr lvl="3"/>
            <a:r>
              <a:rPr lang="es-ES" altLang="it-IT" smtClean="0"/>
              <a:t>Cuarto nivel</a:t>
            </a:r>
          </a:p>
          <a:p>
            <a:pPr lvl="4"/>
            <a:r>
              <a:rPr lang="es-ES" altLang="it-IT" smtClean="0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EC62AB-1A4E-4C44-BA5F-162170527386}" type="slidenum">
              <a:rPr lang="es-ES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4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 smtClean="0"/>
              <a:t>Haga clic para modificar el estilo de texto del patrón</a:t>
            </a:r>
          </a:p>
          <a:p>
            <a:pPr lvl="1"/>
            <a:r>
              <a:rPr lang="es-ES" altLang="it-IT" smtClean="0"/>
              <a:t>Segundo nivel</a:t>
            </a:r>
          </a:p>
          <a:p>
            <a:pPr lvl="2"/>
            <a:r>
              <a:rPr lang="es-ES" altLang="it-IT" smtClean="0"/>
              <a:t>Tercer nivel</a:t>
            </a:r>
          </a:p>
          <a:p>
            <a:pPr lvl="3"/>
            <a:r>
              <a:rPr lang="es-ES" altLang="it-IT" smtClean="0"/>
              <a:t>Cuarto nivel</a:t>
            </a:r>
          </a:p>
          <a:p>
            <a:pPr lvl="4"/>
            <a:r>
              <a:rPr lang="es-ES" altLang="it-IT" smtClean="0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F19E6DBE-3D55-4B42-BA83-8AE8B9E101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9844295A-8CF6-A24E-A9B6-24FD1C84D5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C23B59B0-752B-A343-B23D-BE71FD2384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EC62AB-1A4E-4C44-BA5F-162170527386}" type="slidenum">
              <a:rPr lang="es-ES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7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638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6B49FC0C-60FB-40ED-9F44-104D03B122DB}" type="datetime1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6FA3FCD7-9211-4E3B-B289-CE43EBE7E9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45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pull/>
  </p:transition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4131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DBF0D8-406B-4626-94F6-B406474D82C5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8D791A-1B5A-4C95-848A-A3A1925BB9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3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536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A8EACCA7-C5F7-4B2A-A476-514BF0CA76FB}" type="datetimeFigureOut">
              <a:rPr lang="it-IT"/>
              <a:pPr>
                <a:defRPr/>
              </a:pPr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3831BED-3257-47D6-B0C3-085274C7E6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671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>
    <p:pull/>
  </p:transition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2ahUKEwjJzryq_8vjAhWE-KQKHd9SDLgQjRx6BAgBEAU&amp;url=https://www.lavoretticreativi.com/cartello-con-regole-di-comportamento/&amp;psig=AOvVaw2nwdoRjZsXLZx37sPPXBuj&amp;ust=1564003978035657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it/url?sa=i&amp;rct=j&amp;q=&amp;esrc=s&amp;source=images&amp;cd=&amp;ved=2ahUKEwiqxKawnpDiAhWBZVAKHWsDDmIQjRx6BAgBEAU&amp;url=http://www.cngeologi.it/2018/03/26/codice-appalti-in-vigore-dal-7-aprile-le-linee-guida-anac-su-sottosoglia-e-progettazione/&amp;psig=AOvVaw1dL4LK8HzSMHbjvgU6NHVA&amp;ust=155755267970881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infotn.it/Comunicazione/Newsletter/Link-n.-67-aprile-2016/Cittadinanza-digitale-in-Trentino-come-promuovere-la-partecipazione-attiva-dei-cittadin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it.freepik.com/foto-vettori-gratuito/cittadin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hyperlink" Target="https://www.kisspng.com/png-coppa-italia-serie-c-italy-albo-d-oro-della-coppa-179955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oco.it/agenzia-digital-marketing-web-design/formazione-digitale-aziende/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insiemeperpizzoli.it/consulta-giovani-2-0-consigliere-g-sette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omune.sanpietroinfine.ce.it/auguri-di-buon-anno-scolastic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www.google.it/url?sa=i&amp;rct=j&amp;q=&amp;esrc=s&amp;source=images&amp;cd=&amp;ved=2ahUKEwijop_oqM_jAhUM_qQKHcFzDYoQjRx6BAgBEAU&amp;url=http://www.ristoranteleproposte.it/&amp;psig=AOvVaw3Rnv9hbzuHdj7DHBmSLE7q&amp;ust=156411828369246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it/url?sa=i&amp;rct=j&amp;q=&amp;esrc=s&amp;source=images&amp;cd=&amp;ved=2ahUKEwiTzJaNqM_jAhWysaQKHZpYCwwQjRx6BAgBEAU&amp;url=http://www.arsinistra.it/attivita/senato-e-legge-elettorale-proposte-preferibili-a-quelle-del-governo/&amp;psig=AOvVaw38Hj58AYyAvWIezO2GcKKE&amp;ust=1564118088773400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google.it/url?sa=i&amp;rct=j&amp;q=&amp;esrc=s&amp;source=images&amp;cd=&amp;ved=2ahUKEwjtsp7-pc_jAhVK46QKHfPvBmEQjRx6BAgBEAU&amp;url=http://www.comune.montagnana.pd.it/Home/DettaglioNews?IDNews%3D96442&amp;psig=AOvVaw1EazcpkjR7TSJLDgeNA-Nx&amp;ust=156411738471665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peacelink.it/cittadinanza/a/45357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incondelavictoria.olx.es/clases-particulares-para-alumnos-de-primaria-iid-257012275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lurtodelpensiero.blogautore.espresso.repubblica.it/2018/05/24/tutti-contro-la-costituzione-e-lital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mune.modena.it/news-in-evidenza/istituti-di-partecipazione-del-comune-di-modena/image/image_view_fullscreen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infocolibri.wordpress.com/2016/11/22/cose-la-costituzione-della-repubblica-italian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295"/>
            <a:ext cx="11853028" cy="1325563"/>
          </a:xfrm>
        </p:spPr>
        <p:txBody>
          <a:bodyPr>
            <a:noAutofit/>
          </a:bodyPr>
          <a:lstStyle/>
          <a:p>
            <a:r>
              <a:rPr lang="it-IT" sz="4800" b="1" dirty="0" smtClean="0"/>
              <a:t>EDUCAZIONE CIVICA </a:t>
            </a:r>
            <a:br>
              <a:rPr lang="it-IT" sz="4800" b="1" dirty="0" smtClean="0"/>
            </a:br>
            <a:r>
              <a:rPr lang="it-IT" sz="4800" b="1" dirty="0" smtClean="0"/>
              <a:t>E COMPETENZE </a:t>
            </a:r>
            <a:r>
              <a:rPr lang="it-IT" sz="4800" b="1" dirty="0"/>
              <a:t>DI CITTADINANZA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7127" y="2676634"/>
            <a:ext cx="4565843" cy="324798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sz="4400" b="1" dirty="0" smtClean="0">
                <a:solidFill>
                  <a:srgbClr val="C00000"/>
                </a:solidFill>
                <a:latin typeface="+mj-lt"/>
              </a:rPr>
              <a:t>Legge 20 agosto 2019, n. 92</a:t>
            </a:r>
            <a:endParaRPr lang="it-IT" sz="4400" b="1" dirty="0" smtClean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50714" y="4987251"/>
            <a:ext cx="7209402" cy="561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>
                <a:latin typeface="+mj-lt"/>
              </a:rPr>
              <a:t>Introduzione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>
                <a:latin typeface="+mj-lt"/>
              </a:rPr>
              <a:t>a</a:t>
            </a:r>
            <a:r>
              <a:rPr lang="it-IT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cura di Giancarlo Cerini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>
              <a:solidFill>
                <a:srgbClr val="007A37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156101" y="6301580"/>
            <a:ext cx="5447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Prato, 16 ottobre 2019</a:t>
            </a:r>
            <a:endParaRPr lang="it-IT" sz="2000" b="1" dirty="0">
              <a:solidFill>
                <a:srgbClr val="C00000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5306096" y="1545465"/>
            <a:ext cx="4078538" cy="4277905"/>
            <a:chOff x="7209401" y="1484077"/>
            <a:chExt cx="4350465" cy="4663769"/>
          </a:xfrm>
        </p:grpSpPr>
        <p:sp>
          <p:nvSpPr>
            <p:cNvPr id="5" name="Figura a mano libera 4"/>
            <p:cNvSpPr/>
            <p:nvPr/>
          </p:nvSpPr>
          <p:spPr>
            <a:xfrm>
              <a:off x="10185051" y="4339564"/>
              <a:ext cx="457531" cy="126277"/>
            </a:xfrm>
            <a:custGeom>
              <a:avLst/>
              <a:gdLst>
                <a:gd name="connsiteX0" fmla="*/ 457200 w 457531"/>
                <a:gd name="connsiteY0" fmla="*/ 152 h 126277"/>
                <a:gd name="connsiteX1" fmla="*/ 378373 w 457531"/>
                <a:gd name="connsiteY1" fmla="*/ 63214 h 126277"/>
                <a:gd name="connsiteX2" fmla="*/ 346841 w 457531"/>
                <a:gd name="connsiteY2" fmla="*/ 94746 h 126277"/>
                <a:gd name="connsiteX3" fmla="*/ 252248 w 457531"/>
                <a:gd name="connsiteY3" fmla="*/ 126277 h 126277"/>
                <a:gd name="connsiteX4" fmla="*/ 110359 w 457531"/>
                <a:gd name="connsiteY4" fmla="*/ 110511 h 126277"/>
                <a:gd name="connsiteX5" fmla="*/ 63062 w 457531"/>
                <a:gd name="connsiteY5" fmla="*/ 94746 h 126277"/>
                <a:gd name="connsiteX6" fmla="*/ 47297 w 457531"/>
                <a:gd name="connsiteY6" fmla="*/ 47449 h 126277"/>
                <a:gd name="connsiteX7" fmla="*/ 0 w 457531"/>
                <a:gd name="connsiteY7" fmla="*/ 15918 h 126277"/>
                <a:gd name="connsiteX8" fmla="*/ 47297 w 457531"/>
                <a:gd name="connsiteY8" fmla="*/ 152 h 126277"/>
                <a:gd name="connsiteX9" fmla="*/ 236483 w 457531"/>
                <a:gd name="connsiteY9" fmla="*/ 15918 h 126277"/>
                <a:gd name="connsiteX10" fmla="*/ 346841 w 457531"/>
                <a:gd name="connsiteY10" fmla="*/ 47449 h 126277"/>
                <a:gd name="connsiteX11" fmla="*/ 457200 w 457531"/>
                <a:gd name="connsiteY11" fmla="*/ 152 h 12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7531" h="126277">
                  <a:moveTo>
                    <a:pt x="457200" y="152"/>
                  </a:moveTo>
                  <a:cubicBezTo>
                    <a:pt x="462455" y="2779"/>
                    <a:pt x="403921" y="41315"/>
                    <a:pt x="378373" y="63214"/>
                  </a:cubicBezTo>
                  <a:cubicBezTo>
                    <a:pt x="367087" y="72888"/>
                    <a:pt x="360136" y="88098"/>
                    <a:pt x="346841" y="94746"/>
                  </a:cubicBezTo>
                  <a:cubicBezTo>
                    <a:pt x="317113" y="109610"/>
                    <a:pt x="252248" y="126277"/>
                    <a:pt x="252248" y="126277"/>
                  </a:cubicBezTo>
                  <a:cubicBezTo>
                    <a:pt x="204952" y="121022"/>
                    <a:pt x="157299" y="118334"/>
                    <a:pt x="110359" y="110511"/>
                  </a:cubicBezTo>
                  <a:cubicBezTo>
                    <a:pt x="93967" y="107779"/>
                    <a:pt x="74813" y="106497"/>
                    <a:pt x="63062" y="94746"/>
                  </a:cubicBezTo>
                  <a:cubicBezTo>
                    <a:pt x="51311" y="82995"/>
                    <a:pt x="57678" y="60426"/>
                    <a:pt x="47297" y="47449"/>
                  </a:cubicBezTo>
                  <a:cubicBezTo>
                    <a:pt x="35460" y="32653"/>
                    <a:pt x="15766" y="26428"/>
                    <a:pt x="0" y="15918"/>
                  </a:cubicBezTo>
                  <a:cubicBezTo>
                    <a:pt x="15766" y="10663"/>
                    <a:pt x="30678" y="152"/>
                    <a:pt x="47297" y="152"/>
                  </a:cubicBezTo>
                  <a:cubicBezTo>
                    <a:pt x="110578" y="152"/>
                    <a:pt x="173691" y="8069"/>
                    <a:pt x="236483" y="15918"/>
                  </a:cubicBezTo>
                  <a:cubicBezTo>
                    <a:pt x="268163" y="19878"/>
                    <a:pt x="315423" y="36976"/>
                    <a:pt x="346841" y="47449"/>
                  </a:cubicBezTo>
                  <a:cubicBezTo>
                    <a:pt x="437192" y="29378"/>
                    <a:pt x="451945" y="-2475"/>
                    <a:pt x="457200" y="152"/>
                  </a:cubicBezTo>
                  <a:close/>
                </a:path>
              </a:pathLst>
            </a:custGeom>
            <a:solidFill>
              <a:srgbClr val="C00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b="1">
                <a:latin typeface="Agency FB" panose="00010606040000040003" pitchFamily="2" charset="0"/>
              </a:endParaRPr>
            </a:p>
          </p:txBody>
        </p:sp>
        <p:pic>
          <p:nvPicPr>
            <p:cNvPr id="1026" name="Picture 2" descr="Risultati immagini per comportamento scolastico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9401" y="1484077"/>
              <a:ext cx="4350465" cy="4656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Risultati immagini per comportamento scolastico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73" t="29397" r="29797" b="66020"/>
            <a:stretch/>
          </p:blipFill>
          <p:spPr bwMode="auto">
            <a:xfrm>
              <a:off x="8661051" y="2665197"/>
              <a:ext cx="1524000" cy="213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sellaDiTesto 9"/>
            <p:cNvSpPr txBox="1"/>
            <p:nvPr/>
          </p:nvSpPr>
          <p:spPr>
            <a:xfrm>
              <a:off x="8537391" y="2542489"/>
              <a:ext cx="1720686" cy="503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/>
                <a:t>Autonomia</a:t>
              </a:r>
              <a:endParaRPr lang="it-IT" sz="2400" b="1" dirty="0"/>
            </a:p>
          </p:txBody>
        </p:sp>
        <p:pic>
          <p:nvPicPr>
            <p:cNvPr id="14" name="Picture 2" descr="Risultati immagini per comportamento scolastico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2" t="43332" r="31383" b="53394"/>
            <a:stretch/>
          </p:blipFill>
          <p:spPr bwMode="auto">
            <a:xfrm>
              <a:off x="8447690" y="3165164"/>
              <a:ext cx="1737361" cy="32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sellaDiTesto 14"/>
            <p:cNvSpPr txBox="1"/>
            <p:nvPr/>
          </p:nvSpPr>
          <p:spPr>
            <a:xfrm>
              <a:off x="8417212" y="3074378"/>
              <a:ext cx="1899602" cy="436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/>
                <a:t>Responsabilità</a:t>
              </a:r>
              <a:endParaRPr lang="it-IT" sz="2000" b="1" dirty="0"/>
            </a:p>
          </p:txBody>
        </p:sp>
        <p:pic>
          <p:nvPicPr>
            <p:cNvPr id="16" name="Picture 2" descr="Risultati immagini per comportamento scolastico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01" t="55849" r="27813" b="40550"/>
            <a:stretch/>
          </p:blipFill>
          <p:spPr bwMode="auto">
            <a:xfrm>
              <a:off x="8630736" y="3823322"/>
              <a:ext cx="1752600" cy="354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asellaDiTesto 16"/>
            <p:cNvSpPr txBox="1"/>
            <p:nvPr/>
          </p:nvSpPr>
          <p:spPr>
            <a:xfrm>
              <a:off x="8498973" y="3787448"/>
              <a:ext cx="1809737" cy="503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 smtClean="0">
                  <a:latin typeface="Agency FB" panose="00010606040000040003" pitchFamily="2" charset="0"/>
                </a:rPr>
                <a:t>Partecipazione</a:t>
              </a:r>
              <a:endParaRPr lang="it-IT" sz="2400" b="1" dirty="0">
                <a:latin typeface="Agency FB" panose="00010606040000040003" pitchFamily="2" charset="0"/>
              </a:endParaRPr>
            </a:p>
          </p:txBody>
        </p:sp>
        <p:pic>
          <p:nvPicPr>
            <p:cNvPr id="18" name="Picture 2" descr="Risultati immagini per comportamento scolastico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7" t="68483" r="31920" b="28899"/>
            <a:stretch/>
          </p:blipFill>
          <p:spPr bwMode="auto">
            <a:xfrm>
              <a:off x="8521565" y="4465841"/>
              <a:ext cx="1615440" cy="304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Risultati immagini per comportamento scolastico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44" t="81235" r="29624" b="14837"/>
            <a:stretch/>
          </p:blipFill>
          <p:spPr bwMode="auto">
            <a:xfrm>
              <a:off x="8645811" y="5025129"/>
              <a:ext cx="1662899" cy="311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Risultati immagini per comportamento scolastico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28" t="94372" r="31036" b="2355"/>
            <a:stretch/>
          </p:blipFill>
          <p:spPr bwMode="auto">
            <a:xfrm>
              <a:off x="8417211" y="5671121"/>
              <a:ext cx="1767840" cy="224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CasellaDiTesto 20"/>
            <p:cNvSpPr txBox="1"/>
            <p:nvPr/>
          </p:nvSpPr>
          <p:spPr>
            <a:xfrm>
              <a:off x="8607136" y="4410671"/>
              <a:ext cx="1686078" cy="503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 smtClean="0"/>
                <a:t>Impegno</a:t>
              </a:r>
              <a:endParaRPr lang="it-IT" sz="2400" b="1" dirty="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8517015" y="4903562"/>
              <a:ext cx="1866321" cy="503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 smtClean="0">
                  <a:latin typeface="Agency FB" panose="00010606040000040003" pitchFamily="2" charset="0"/>
                </a:rPr>
                <a:t>Collaborazione</a:t>
              </a:r>
              <a:endParaRPr lang="it-IT" sz="2400" b="1" dirty="0">
                <a:latin typeface="Agency FB" panose="00010606040000040003" pitchFamily="2" charset="0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8450927" y="5644539"/>
              <a:ext cx="1686078" cy="503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 smtClean="0"/>
                <a:t>Iniziativa</a:t>
              </a:r>
              <a:endParaRPr lang="it-IT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528924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olo 1"/>
          <p:cNvSpPr>
            <a:spLocks noGrp="1" noChangeArrowheads="1"/>
          </p:cNvSpPr>
          <p:nvPr>
            <p:ph type="title"/>
          </p:nvPr>
        </p:nvSpPr>
        <p:spPr>
          <a:xfrm>
            <a:off x="502275" y="0"/>
            <a:ext cx="11191741" cy="1143000"/>
          </a:xfrm>
        </p:spPr>
        <p:txBody>
          <a:bodyPr/>
          <a:lstStyle/>
          <a:p>
            <a:r>
              <a:rPr lang="it-IT" altLang="it-IT" dirty="0" smtClean="0">
                <a:solidFill>
                  <a:schemeClr val="bg1"/>
                </a:solidFill>
              </a:rPr>
              <a:t>T</a:t>
            </a:r>
            <a:r>
              <a:rPr lang="it-IT" altLang="it-IT" dirty="0" smtClean="0">
                <a:solidFill>
                  <a:schemeClr val="bg1"/>
                </a:solidFill>
              </a:rPr>
              <a:t>ra Educazione Civica </a:t>
            </a:r>
            <a:r>
              <a:rPr lang="it-IT" altLang="it-IT" dirty="0" smtClean="0">
                <a:solidFill>
                  <a:schemeClr val="bg1"/>
                </a:solidFill>
              </a:rPr>
              <a:t>e </a:t>
            </a:r>
            <a:r>
              <a:rPr lang="it-IT" altLang="it-IT" dirty="0" smtClean="0">
                <a:solidFill>
                  <a:schemeClr val="bg1"/>
                </a:solidFill>
              </a:rPr>
              <a:t>Educazione alla Cittadinanza</a:t>
            </a:r>
            <a:endParaRPr lang="it-IT" altLang="it-IT" dirty="0" smtClean="0">
              <a:solidFill>
                <a:schemeClr val="bg1"/>
              </a:solidFill>
            </a:endParaRPr>
          </a:p>
        </p:txBody>
      </p:sp>
      <p:sp>
        <p:nvSpPr>
          <p:cNvPr id="32770" name="Segnaposto contenuto 2"/>
          <p:cNvSpPr>
            <a:spLocks noGrp="1" noChangeArrowheads="1"/>
          </p:cNvSpPr>
          <p:nvPr>
            <p:ph idx="1"/>
          </p:nvPr>
        </p:nvSpPr>
        <p:spPr>
          <a:xfrm>
            <a:off x="1867437" y="1571222"/>
            <a:ext cx="8136988" cy="4810527"/>
          </a:xfrm>
        </p:spPr>
        <p:txBody>
          <a:bodyPr/>
          <a:lstStyle/>
          <a:p>
            <a:r>
              <a:rPr lang="it-IT" altLang="it-IT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L’Educazione Civica 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</a:rPr>
              <a:t>ha una portata più limitata rispetto alla educazione alla cittadinanza. </a:t>
            </a:r>
          </a:p>
          <a:p>
            <a:r>
              <a:rPr lang="it-IT" altLang="it-IT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L’Educazione Civica 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</a:rPr>
              <a:t>si riferisce solitamente al processo con cui si trasmettono conoscenze sulla struttura costituzionale e le istituzioni politiche di un </a:t>
            </a:r>
            <a:r>
              <a:rPr lang="it-IT" altLang="it-IT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paese.</a:t>
            </a:r>
            <a:endParaRPr lang="it-IT" altLang="it-IT" sz="2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it-IT" altLang="it-IT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L’Educazione alla Cittadinanza 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</a:rPr>
              <a:t>abbraccia ulteriori competenze, come la responsabilità sociale, nonché le capacità necessarie per garantire rapporti interpersonali efficaci e uno sviluppo personale </a:t>
            </a:r>
            <a:r>
              <a:rPr lang="it-IT" altLang="it-IT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compiuto. </a:t>
            </a:r>
            <a:r>
              <a:rPr lang="it-IT" altLang="it-IT" dirty="0" smtClean="0">
                <a:latin typeface="Calibri" panose="020F0502020204030204" pitchFamily="34" charset="0"/>
              </a:rPr>
              <a:t/>
            </a:r>
            <a:br>
              <a:rPr lang="it-IT" altLang="it-IT" dirty="0" smtClean="0">
                <a:latin typeface="Calibri" panose="020F0502020204030204" pitchFamily="34" charset="0"/>
              </a:rPr>
            </a:br>
            <a:endParaRPr lang="it-IT" altLang="it-IT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olo 1"/>
          <p:cNvSpPr>
            <a:spLocks noGrp="1" noChangeArrowheads="1"/>
          </p:cNvSpPr>
          <p:nvPr>
            <p:ph type="title"/>
          </p:nvPr>
        </p:nvSpPr>
        <p:spPr>
          <a:xfrm>
            <a:off x="476518" y="0"/>
            <a:ext cx="9856520" cy="1143000"/>
          </a:xfrm>
        </p:spPr>
        <p:txBody>
          <a:bodyPr/>
          <a:lstStyle/>
          <a:p>
            <a:pPr eaLnBrk="1" hangingPunct="1"/>
            <a:r>
              <a:rPr lang="it-IT" altLang="it-IT" dirty="0" smtClean="0">
                <a:solidFill>
                  <a:schemeClr val="bg1"/>
                </a:solidFill>
              </a:rPr>
              <a:t/>
            </a:r>
            <a:br>
              <a:rPr lang="it-IT" altLang="it-IT" dirty="0" smtClean="0">
                <a:solidFill>
                  <a:schemeClr val="bg1"/>
                </a:solidFill>
              </a:rPr>
            </a:br>
            <a:r>
              <a:rPr lang="it-IT" altLang="it-IT" sz="3600" dirty="0" smtClean="0">
                <a:solidFill>
                  <a:schemeClr val="bg1"/>
                </a:solidFill>
              </a:rPr>
              <a:t>Legge 92/2019          </a:t>
            </a:r>
            <a:r>
              <a:rPr lang="it-IT" altLang="it-IT" sz="3600" dirty="0" smtClean="0">
                <a:solidFill>
                  <a:schemeClr val="bg1"/>
                </a:solidFill>
              </a:rPr>
              <a:t>Princìpi fondativi (art.1)</a:t>
            </a:r>
            <a:r>
              <a:rPr lang="it-IT" altLang="it-IT" sz="3600" dirty="0" smtClean="0">
                <a:solidFill>
                  <a:schemeClr val="bg1"/>
                </a:solidFill>
              </a:rPr>
              <a:t/>
            </a:r>
            <a:br>
              <a:rPr lang="it-IT" altLang="it-IT" sz="3600" dirty="0" smtClean="0">
                <a:solidFill>
                  <a:schemeClr val="bg1"/>
                </a:solidFill>
              </a:rPr>
            </a:br>
            <a:endParaRPr lang="it-IT" altLang="it-IT" sz="3600" dirty="0" smtClean="0">
              <a:solidFill>
                <a:schemeClr val="bg1"/>
              </a:solidFill>
            </a:endParaRPr>
          </a:p>
        </p:txBody>
      </p:sp>
      <p:sp>
        <p:nvSpPr>
          <p:cNvPr id="36866" name="Segnaposto contenuto 2"/>
          <p:cNvSpPr>
            <a:spLocks noGrp="1" noChangeArrowheads="1"/>
          </p:cNvSpPr>
          <p:nvPr>
            <p:ph idx="1"/>
          </p:nvPr>
        </p:nvSpPr>
        <p:spPr>
          <a:xfrm>
            <a:off x="618186" y="1754769"/>
            <a:ext cx="10921284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it-IT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1. 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</a:rPr>
              <a:t>L'educazione civica </a:t>
            </a:r>
            <a:r>
              <a:rPr lang="it-IT" alt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contribuisce a formare cittadini responsabili e attivi 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</a:rPr>
              <a:t>e a </a:t>
            </a:r>
            <a:r>
              <a:rPr lang="it-IT" alt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promuovere la partecipazione piena e consapevole alla vita civica, culturale e sociale delle comunità, nel rispetto delle regole, dei diritti e dei doveri</a:t>
            </a:r>
            <a:r>
              <a:rPr lang="it-IT" altLang="it-IT" sz="2800" dirty="0">
                <a:solidFill>
                  <a:srgbClr val="002060"/>
                </a:solidFill>
              </a:rPr>
              <a:t>.</a:t>
            </a:r>
            <a:r>
              <a:rPr lang="it-IT" altLang="it-IT" sz="2800" dirty="0"/>
              <a:t/>
            </a:r>
            <a:br>
              <a:rPr lang="it-IT" altLang="it-IT" sz="2800" dirty="0"/>
            </a:br>
            <a:r>
              <a:rPr lang="it-IT" altLang="it-IT" sz="3600" dirty="0">
                <a:solidFill>
                  <a:srgbClr val="002060"/>
                </a:solidFill>
                <a:latin typeface="Calibri" panose="020F0502020204030204" pitchFamily="34" charset="0"/>
              </a:rPr>
              <a:t>2. 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</a:rPr>
              <a:t>L'educazione civica </a:t>
            </a:r>
            <a:r>
              <a:rPr lang="it-IT" alt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sviluppa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nelle</a:t>
            </a:r>
            <a:r>
              <a:rPr lang="it-IT" alt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istituzioni scolastiche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la conoscenza della Costituzione italiana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</a:rPr>
              <a:t> e delle istituzioni dell'Unione europea </a:t>
            </a:r>
            <a:r>
              <a:rPr lang="it-IT" alt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per </a:t>
            </a:r>
            <a:r>
              <a:rPr lang="it-IT" altLang="it-IT" sz="2800" dirty="0">
                <a:solidFill>
                  <a:srgbClr val="C00000"/>
                </a:solidFill>
                <a:latin typeface="Calibri" panose="020F0502020204030204" pitchFamily="34" charset="0"/>
              </a:rPr>
              <a:t>sostanziare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</a:rPr>
              <a:t>, in particolare, </a:t>
            </a:r>
            <a:r>
              <a:rPr lang="it-IT" alt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la condivisione e la promozione 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</a:rPr>
              <a:t>dei </a:t>
            </a:r>
            <a:r>
              <a:rPr lang="it-IT" altLang="it-IT" sz="2800" dirty="0">
                <a:solidFill>
                  <a:srgbClr val="C00000"/>
                </a:solidFill>
                <a:latin typeface="Calibri" panose="020F0502020204030204" pitchFamily="34" charset="0"/>
              </a:rPr>
              <a:t>princìpi 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</a:rPr>
              <a:t>di legalità, cittadinanza attiva e digitale, sostenibilità ambientale, diritto alla salute e al benessere della persona.</a:t>
            </a:r>
          </a:p>
          <a:p>
            <a:pPr marL="0" indent="0" eaLnBrk="1" hangingPunct="1">
              <a:buNone/>
            </a:pPr>
            <a:r>
              <a:rPr lang="it-IT" altLang="it-IT" sz="3600" dirty="0"/>
              <a:t/>
            </a:r>
            <a:br>
              <a:rPr lang="it-IT" altLang="it-IT" sz="3600" dirty="0"/>
            </a:br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16583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"/>
            <a:ext cx="11540066" cy="909324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Un contenitore onnicomprensivo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817130"/>
            <a:ext cx="12073467" cy="5740399"/>
          </a:xfrm>
        </p:spPr>
        <p:txBody>
          <a:bodyPr>
            <a:noAutofit/>
          </a:bodyPr>
          <a:lstStyle/>
          <a:p>
            <a:pPr marL="4572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sz="2400" dirty="0" smtClean="0">
                <a:solidFill>
                  <a:srgbClr val="26744D"/>
                </a:solidFill>
              </a:rPr>
              <a:t>Costituzione </a:t>
            </a:r>
            <a:r>
              <a:rPr lang="it-IT" sz="2400" dirty="0" smtClean="0">
                <a:solidFill>
                  <a:srgbClr val="26744D"/>
                </a:solidFill>
              </a:rPr>
              <a:t>italiana (</a:t>
            </a:r>
            <a:r>
              <a:rPr lang="it-IT" sz="2400" dirty="0" smtClean="0">
                <a:solidFill>
                  <a:srgbClr val="8E3900"/>
                </a:solidFill>
              </a:rPr>
              <a:t>Istituzioni </a:t>
            </a:r>
            <a:r>
              <a:rPr lang="it-IT" sz="2400" dirty="0">
                <a:solidFill>
                  <a:srgbClr val="8E3900"/>
                </a:solidFill>
              </a:rPr>
              <a:t>nazionali, dell'Unione europea e degli organismi </a:t>
            </a:r>
            <a:r>
              <a:rPr lang="it-IT" sz="2400" dirty="0" smtClean="0">
                <a:solidFill>
                  <a:srgbClr val="8E3900"/>
                </a:solidFill>
              </a:rPr>
              <a:t>internazionali; 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Storia 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della bandiera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e dell'inno 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nazionale</a:t>
            </a:r>
          </a:p>
          <a:p>
            <a:pPr marL="4572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sz="2400" dirty="0" smtClean="0">
                <a:solidFill>
                  <a:srgbClr val="FF0000"/>
                </a:solidFill>
              </a:rPr>
              <a:t>Agenda </a:t>
            </a:r>
            <a:r>
              <a:rPr lang="it-IT" sz="2400" dirty="0">
                <a:solidFill>
                  <a:srgbClr val="FF0000"/>
                </a:solidFill>
              </a:rPr>
              <a:t>2030 per lo sviluppo </a:t>
            </a:r>
            <a:r>
              <a:rPr lang="it-IT" sz="2400" dirty="0" smtClean="0">
                <a:solidFill>
                  <a:srgbClr val="FF0000"/>
                </a:solidFill>
              </a:rPr>
              <a:t>sostenibile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Educazione alla cittadinanza digitale….</a:t>
            </a:r>
            <a:endParaRPr lang="it-IT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sz="2400" dirty="0" smtClean="0">
                <a:solidFill>
                  <a:srgbClr val="26744D"/>
                </a:solidFill>
              </a:rPr>
              <a:t>Elementi </a:t>
            </a:r>
            <a:r>
              <a:rPr lang="it-IT" sz="2400" dirty="0">
                <a:solidFill>
                  <a:srgbClr val="26744D"/>
                </a:solidFill>
              </a:rPr>
              <a:t>fondamentali di diritto, </a:t>
            </a:r>
            <a:r>
              <a:rPr lang="it-IT" sz="2400" dirty="0" smtClean="0">
                <a:solidFill>
                  <a:srgbClr val="26744D"/>
                </a:solidFill>
              </a:rPr>
              <a:t>con particolare </a:t>
            </a:r>
            <a:r>
              <a:rPr lang="it-IT" sz="2400" dirty="0">
                <a:solidFill>
                  <a:srgbClr val="26744D"/>
                </a:solidFill>
              </a:rPr>
              <a:t>riferimento al diritto del </a:t>
            </a:r>
            <a:r>
              <a:rPr lang="it-IT" sz="2400" dirty="0" smtClean="0">
                <a:solidFill>
                  <a:srgbClr val="26744D"/>
                </a:solidFill>
              </a:rPr>
              <a:t>lavoro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sz="2400" dirty="0" smtClean="0">
                <a:solidFill>
                  <a:srgbClr val="8E3900"/>
                </a:solidFill>
              </a:rPr>
              <a:t>Educazione </a:t>
            </a:r>
            <a:r>
              <a:rPr lang="it-IT" sz="2400" dirty="0" smtClean="0">
                <a:solidFill>
                  <a:srgbClr val="8E3900"/>
                </a:solidFill>
              </a:rPr>
              <a:t>ambientale…..tutela </a:t>
            </a:r>
            <a:r>
              <a:rPr lang="it-IT" sz="2400" dirty="0" smtClean="0">
                <a:solidFill>
                  <a:srgbClr val="8E3900"/>
                </a:solidFill>
              </a:rPr>
              <a:t>del patrimonio </a:t>
            </a:r>
            <a:r>
              <a:rPr lang="it-IT" sz="2400" dirty="0">
                <a:solidFill>
                  <a:srgbClr val="8E3900"/>
                </a:solidFill>
              </a:rPr>
              <a:t>ambientale, delle identità, delle produzioni e delle eccellenze territoriali e </a:t>
            </a:r>
            <a:r>
              <a:rPr lang="it-IT" sz="2400" dirty="0" smtClean="0">
                <a:solidFill>
                  <a:srgbClr val="8E3900"/>
                </a:solidFill>
              </a:rPr>
              <a:t>agroalimentari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sz="2400" dirty="0" smtClean="0">
                <a:solidFill>
                  <a:srgbClr val="002060"/>
                </a:solidFill>
              </a:rPr>
              <a:t>Educazione </a:t>
            </a:r>
            <a:r>
              <a:rPr lang="it-IT" sz="2400" dirty="0">
                <a:solidFill>
                  <a:srgbClr val="002060"/>
                </a:solidFill>
              </a:rPr>
              <a:t>alla legalità e al contrasto delle </a:t>
            </a:r>
            <a:r>
              <a:rPr lang="it-IT" sz="2400" dirty="0" smtClean="0">
                <a:solidFill>
                  <a:srgbClr val="002060"/>
                </a:solidFill>
              </a:rPr>
              <a:t>mafie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sz="2400" dirty="0" smtClean="0">
                <a:solidFill>
                  <a:srgbClr val="FF0000"/>
                </a:solidFill>
              </a:rPr>
              <a:t>Valorizzazione e rispetto del patrimonio </a:t>
            </a:r>
            <a:r>
              <a:rPr lang="it-IT" sz="2400" dirty="0" smtClean="0">
                <a:solidFill>
                  <a:srgbClr val="FF0000"/>
                </a:solidFill>
              </a:rPr>
              <a:t>culturale </a:t>
            </a:r>
            <a:r>
              <a:rPr lang="it-IT" sz="2400" dirty="0">
                <a:solidFill>
                  <a:srgbClr val="FF0000"/>
                </a:solidFill>
              </a:rPr>
              <a:t>e dei beni pubblici </a:t>
            </a:r>
            <a:r>
              <a:rPr lang="it-IT" sz="2400" dirty="0" smtClean="0">
                <a:solidFill>
                  <a:srgbClr val="FF0000"/>
                </a:solidFill>
              </a:rPr>
              <a:t>comuni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sz="2400" dirty="0" smtClean="0">
                <a:solidFill>
                  <a:srgbClr val="002060"/>
                </a:solidFill>
              </a:rPr>
              <a:t>F</a:t>
            </a:r>
            <a:r>
              <a:rPr lang="it-IT" sz="2400" dirty="0" smtClean="0">
                <a:solidFill>
                  <a:srgbClr val="002060"/>
                </a:solidFill>
              </a:rPr>
              <a:t>ormazione </a:t>
            </a:r>
            <a:r>
              <a:rPr lang="it-IT" sz="2400" dirty="0">
                <a:solidFill>
                  <a:srgbClr val="002060"/>
                </a:solidFill>
              </a:rPr>
              <a:t>di base in materia di protezione civile. </a:t>
            </a:r>
            <a:endParaRPr lang="it-IT" sz="24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it-IT" sz="2400" dirty="0" smtClean="0"/>
              <a:t>                                                                                 …e poi…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sz="2400" dirty="0" smtClean="0"/>
              <a:t>Educazione </a:t>
            </a:r>
            <a:r>
              <a:rPr lang="it-IT" sz="2400" dirty="0"/>
              <a:t>stradale, </a:t>
            </a:r>
            <a:r>
              <a:rPr lang="it-IT" sz="2400" dirty="0" smtClean="0"/>
              <a:t>educazione </a:t>
            </a:r>
            <a:r>
              <a:rPr lang="it-IT" sz="2400" dirty="0"/>
              <a:t>alla salute e al benessere, </a:t>
            </a:r>
            <a:r>
              <a:rPr lang="it-IT" sz="2400" dirty="0" smtClean="0"/>
              <a:t>educazione </a:t>
            </a:r>
            <a:r>
              <a:rPr lang="it-IT" sz="2400" dirty="0"/>
              <a:t>al volontariato e </a:t>
            </a:r>
            <a:r>
              <a:rPr lang="it-IT" sz="2400" dirty="0" smtClean="0"/>
              <a:t>alla cittadinanza </a:t>
            </a:r>
            <a:r>
              <a:rPr lang="it-IT" sz="2400" dirty="0"/>
              <a:t>attiva.</a:t>
            </a:r>
          </a:p>
        </p:txBody>
      </p:sp>
      <p:pic>
        <p:nvPicPr>
          <p:cNvPr id="1026" name="Picture 2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858" y="811369"/>
            <a:ext cx="4749421" cy="141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99435" y="6374967"/>
            <a:ext cx="2743200" cy="365125"/>
          </a:xfrm>
        </p:spPr>
        <p:txBody>
          <a:bodyPr/>
          <a:lstStyle/>
          <a:p>
            <a:fld id="{F5AEA739-3490-43D2-AE3E-620B34C27541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46012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31893"/>
            <a:ext cx="11540066" cy="11176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Agency FB" panose="00010606040000040003" pitchFamily="2" charset="0"/>
              </a:rPr>
              <a:t>L</a:t>
            </a:r>
            <a:r>
              <a:rPr lang="it-IT" b="1" dirty="0" smtClean="0">
                <a:solidFill>
                  <a:srgbClr val="C00000"/>
                </a:solidFill>
              </a:rPr>
              <a:t>’educazione </a:t>
            </a:r>
            <a:r>
              <a:rPr lang="it-IT" b="1" dirty="0" smtClean="0">
                <a:solidFill>
                  <a:srgbClr val="C00000"/>
                </a:solidFill>
              </a:rPr>
              <a:t>alla cittadinanza digitale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9479" y="2062479"/>
            <a:ext cx="7072102" cy="4416136"/>
          </a:xfrm>
        </p:spPr>
        <p:txBody>
          <a:bodyPr>
            <a:noAutofit/>
          </a:bodyPr>
          <a:lstStyle/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it-IT" sz="2000" spc="-50" dirty="0" smtClean="0">
                <a:solidFill>
                  <a:srgbClr val="002060"/>
                </a:solidFill>
              </a:rPr>
              <a:t>Saper valutare criticamente l’affidabilità delle </a:t>
            </a:r>
            <a:r>
              <a:rPr lang="it-IT" sz="2400" b="1" spc="-50" dirty="0" smtClean="0">
                <a:solidFill>
                  <a:srgbClr val="002060"/>
                </a:solidFill>
              </a:rPr>
              <a:t>fonti</a:t>
            </a:r>
            <a:r>
              <a:rPr lang="it-IT" sz="2000" spc="-50" dirty="0" smtClean="0">
                <a:solidFill>
                  <a:srgbClr val="002060"/>
                </a:solidFill>
              </a:rPr>
              <a:t> e dei </a:t>
            </a:r>
            <a:r>
              <a:rPr lang="it-IT" sz="2000" spc="-50" dirty="0" smtClean="0">
                <a:solidFill>
                  <a:srgbClr val="002060"/>
                </a:solidFill>
              </a:rPr>
              <a:t>contenuti </a:t>
            </a:r>
            <a:r>
              <a:rPr lang="it-IT" sz="2000" spc="-50" dirty="0" smtClean="0">
                <a:solidFill>
                  <a:srgbClr val="002060"/>
                </a:solidFill>
              </a:rPr>
              <a:t>digitali</a:t>
            </a:r>
            <a:endParaRPr lang="it-IT" sz="2000" spc="-50" dirty="0" smtClean="0">
              <a:solidFill>
                <a:srgbClr val="002060"/>
              </a:solidFill>
            </a:endParaRP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it-IT" sz="2000" dirty="0" smtClean="0">
                <a:solidFill>
                  <a:srgbClr val="9A0021"/>
                </a:solidFill>
              </a:rPr>
              <a:t>Saper individuare i mezzi e le forme di </a:t>
            </a:r>
            <a:r>
              <a:rPr lang="it-IT" sz="2400" b="1" dirty="0" smtClean="0">
                <a:solidFill>
                  <a:srgbClr val="9A0021"/>
                </a:solidFill>
              </a:rPr>
              <a:t>comunicazione</a:t>
            </a:r>
            <a:r>
              <a:rPr lang="it-IT" sz="2000" dirty="0" smtClean="0">
                <a:solidFill>
                  <a:srgbClr val="9A0021"/>
                </a:solidFill>
              </a:rPr>
              <a:t> digitale idonee ai diversi contesi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it-IT" sz="2000" spc="-10" dirty="0" smtClean="0">
                <a:solidFill>
                  <a:srgbClr val="008000"/>
                </a:solidFill>
              </a:rPr>
              <a:t>Partecipare al dibattito pubblico attraverso l’utilizzo di </a:t>
            </a:r>
            <a:r>
              <a:rPr lang="it-IT" sz="2400" b="1" spc="-10" dirty="0" smtClean="0">
                <a:solidFill>
                  <a:srgbClr val="008000"/>
                </a:solidFill>
              </a:rPr>
              <a:t>servizi digitali</a:t>
            </a:r>
            <a:r>
              <a:rPr lang="it-IT" sz="2000" dirty="0" smtClean="0">
                <a:solidFill>
                  <a:srgbClr val="008000"/>
                </a:solidFill>
              </a:rPr>
              <a:t>. </a:t>
            </a:r>
            <a:r>
              <a:rPr lang="it-IT" sz="2000" spc="-60" dirty="0" smtClean="0">
                <a:solidFill>
                  <a:srgbClr val="008000"/>
                </a:solidFill>
              </a:rPr>
              <a:t>Cercare opportunità di crescita </a:t>
            </a:r>
            <a:r>
              <a:rPr lang="it-IT" sz="2000" spc="-60" dirty="0" smtClean="0">
                <a:solidFill>
                  <a:srgbClr val="008000"/>
                </a:solidFill>
              </a:rPr>
              <a:t> e </a:t>
            </a:r>
            <a:r>
              <a:rPr lang="it-IT" sz="2000" spc="-60" dirty="0" smtClean="0">
                <a:solidFill>
                  <a:srgbClr val="008000"/>
                </a:solidFill>
              </a:rPr>
              <a:t>di cittadinanza partecipativa </a:t>
            </a:r>
            <a:r>
              <a:rPr lang="it-IT" sz="2000" dirty="0" smtClean="0">
                <a:solidFill>
                  <a:srgbClr val="008000"/>
                </a:solidFill>
              </a:rPr>
              <a:t>attraverso adeguate tecnologie digitali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it-IT" sz="2000" dirty="0" smtClean="0"/>
              <a:t>Usare </a:t>
            </a:r>
            <a:r>
              <a:rPr lang="it-IT" sz="2400" b="1" dirty="0" smtClean="0"/>
              <a:t>norme comportamentali </a:t>
            </a:r>
            <a:r>
              <a:rPr lang="it-IT" sz="2000" dirty="0" smtClean="0"/>
              <a:t>nell’ambito dell’utilizzo di tecnologie digitali 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it-IT" sz="2000" dirty="0">
                <a:solidFill>
                  <a:srgbClr val="AC6600"/>
                </a:solidFill>
              </a:rPr>
              <a:t>Creare e gestire </a:t>
            </a:r>
            <a:r>
              <a:rPr lang="it-IT" sz="2400" b="1" dirty="0">
                <a:solidFill>
                  <a:srgbClr val="AC6600"/>
                </a:solidFill>
              </a:rPr>
              <a:t>l’identità digitale</a:t>
            </a:r>
            <a:r>
              <a:rPr lang="it-IT" sz="2000" dirty="0">
                <a:solidFill>
                  <a:srgbClr val="AC6600"/>
                </a:solidFill>
              </a:rPr>
              <a:t>, essere in grado di proteggere la propria reputazione, gestire e tutelare i dati che si producono </a:t>
            </a:r>
            <a:r>
              <a:rPr lang="it-IT" sz="2000" spc="-30" dirty="0">
                <a:solidFill>
                  <a:srgbClr val="AC6600"/>
                </a:solidFill>
              </a:rPr>
              <a:t>attraverso diversi strumenti digitali, rispettare i dati e le identità </a:t>
            </a:r>
            <a:r>
              <a:rPr lang="it-IT" sz="2000" spc="-30" dirty="0" smtClean="0">
                <a:solidFill>
                  <a:srgbClr val="AC6600"/>
                </a:solidFill>
              </a:rPr>
              <a:t>altrui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endParaRPr lang="it-IT" sz="2000" dirty="0" smtClean="0">
              <a:solidFill>
                <a:srgbClr val="26744D"/>
              </a:solidFill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1618" y="944879"/>
            <a:ext cx="5794010" cy="678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3200" dirty="0" smtClean="0">
                <a:solidFill>
                  <a:srgbClr val="008080"/>
                </a:solidFill>
              </a:rPr>
              <a:t>Abilità e competenze da sviluppare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7315200" y="3861072"/>
            <a:ext cx="4619062" cy="2715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lphaLcPeriod" startAt="5"/>
            </a:pPr>
            <a:r>
              <a:rPr lang="it-IT" sz="2000" spc="-30" dirty="0" smtClean="0">
                <a:solidFill>
                  <a:srgbClr val="C00000"/>
                </a:solidFill>
              </a:rPr>
              <a:t>Conoscere le politiche sulla </a:t>
            </a:r>
            <a:r>
              <a:rPr lang="it-IT" sz="2400" b="1" spc="-30" dirty="0" smtClean="0">
                <a:solidFill>
                  <a:srgbClr val="C00000"/>
                </a:solidFill>
              </a:rPr>
              <a:t>privacy </a:t>
            </a:r>
            <a:r>
              <a:rPr lang="it-IT" sz="2000" spc="-30" dirty="0" smtClean="0">
                <a:solidFill>
                  <a:srgbClr val="C00000"/>
                </a:solidFill>
              </a:rPr>
              <a:t>applicate </a:t>
            </a:r>
            <a:r>
              <a:rPr lang="it-IT" sz="2000" spc="-20" dirty="0" smtClean="0">
                <a:solidFill>
                  <a:srgbClr val="C00000"/>
                </a:solidFill>
              </a:rPr>
              <a:t>dai servizi digitali sull’uso dei dati personali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lphaLcPeriod" startAt="5"/>
            </a:pPr>
            <a:r>
              <a:rPr lang="it-IT" sz="2000" dirty="0" smtClean="0"/>
              <a:t>Saper evitare </a:t>
            </a:r>
            <a:r>
              <a:rPr lang="it-IT" sz="2400" b="1" dirty="0" smtClean="0"/>
              <a:t>rischi </a:t>
            </a:r>
            <a:r>
              <a:rPr lang="it-IT" sz="2000" dirty="0" smtClean="0"/>
              <a:t>per la salute e minacce al proprio benessere fisico e psicologico. Essere in grado di proteggere sé e gli altri da eventuali pericoli di ambienti digitali.  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endParaRPr lang="it-IT" sz="2400" dirty="0" smtClean="0">
              <a:solidFill>
                <a:srgbClr val="26744D"/>
              </a:solidFill>
              <a:latin typeface="Agency FB" panose="00010606040000040003" pitchFamily="2" charset="0"/>
            </a:endParaRPr>
          </a:p>
        </p:txBody>
      </p:sp>
      <p:pic>
        <p:nvPicPr>
          <p:cNvPr id="6146" name="Picture 2" descr="Risultati immagini per cittadinanza digital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7" b="9391"/>
          <a:stretch/>
        </p:blipFill>
        <p:spPr bwMode="auto">
          <a:xfrm>
            <a:off x="7451060" y="769225"/>
            <a:ext cx="4740940" cy="282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739-3490-43D2-AE3E-620B34C2754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6953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0" y="1091823"/>
            <a:ext cx="12192000" cy="4885899"/>
            <a:chOff x="0" y="968991"/>
            <a:chExt cx="12192000" cy="4885899"/>
          </a:xfrm>
        </p:grpSpPr>
        <p:pic>
          <p:nvPicPr>
            <p:cNvPr id="5" name="Picture 2" descr="Immagine correlata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611"/>
            <a:stretch/>
          </p:blipFill>
          <p:spPr bwMode="auto">
            <a:xfrm flipH="1">
              <a:off x="0" y="968991"/>
              <a:ext cx="6739720" cy="4885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 descr="Immagine correlat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3755" y="968991"/>
              <a:ext cx="5518245" cy="4885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356" y="32921"/>
            <a:ext cx="11540066" cy="1117600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A chi è affidato l’insegnamento 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0204" y="1150521"/>
            <a:ext cx="6221796" cy="443141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dirty="0"/>
              <a:t>Nelle scuole del primo </a:t>
            </a:r>
            <a:r>
              <a:rPr lang="it-IT" sz="2400" dirty="0" smtClean="0"/>
              <a:t>ciclo è </a:t>
            </a:r>
            <a:r>
              <a:rPr lang="it-IT" sz="2400" dirty="0"/>
              <a:t>affidato in </a:t>
            </a:r>
            <a:r>
              <a:rPr lang="it-IT" sz="2400" b="1" dirty="0">
                <a:solidFill>
                  <a:srgbClr val="FF0000"/>
                </a:solidFill>
              </a:rPr>
              <a:t>contitolarità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a docenti. </a:t>
            </a:r>
            <a:endParaRPr lang="it-IT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spc="-30" dirty="0" smtClean="0"/>
              <a:t>Nelle </a:t>
            </a:r>
            <a:r>
              <a:rPr lang="it-IT" sz="2400" spc="-30" dirty="0"/>
              <a:t>scuole del </a:t>
            </a:r>
            <a:r>
              <a:rPr lang="it-IT" sz="2400" spc="-30" dirty="0" smtClean="0"/>
              <a:t>secondo ciclo </a:t>
            </a:r>
            <a:r>
              <a:rPr lang="it-IT" sz="2400" spc="-30" dirty="0"/>
              <a:t>le scuole utilizzano l'organico </a:t>
            </a:r>
            <a:r>
              <a:rPr lang="it-IT" sz="2400" dirty="0" smtClean="0"/>
              <a:t>dell'autonomia. Se disponibili</a:t>
            </a:r>
            <a:r>
              <a:rPr lang="it-IT" sz="2400" dirty="0"/>
              <a:t>, </a:t>
            </a:r>
            <a:r>
              <a:rPr lang="it-IT" sz="2400" dirty="0" smtClean="0"/>
              <a:t>è affidato a </a:t>
            </a:r>
            <a:r>
              <a:rPr lang="it-IT" sz="2400" dirty="0"/>
              <a:t>docenti </a:t>
            </a:r>
            <a:r>
              <a:rPr lang="it-IT" sz="2400" dirty="0" smtClean="0"/>
              <a:t>abilitati all'insegnamento </a:t>
            </a:r>
            <a:r>
              <a:rPr lang="it-IT" sz="2400" dirty="0"/>
              <a:t>delle </a:t>
            </a:r>
            <a:r>
              <a:rPr lang="it-IT" sz="2400" b="1" dirty="0">
                <a:solidFill>
                  <a:srgbClr val="FF0000"/>
                </a:solidFill>
              </a:rPr>
              <a:t>discipline giuridiche </a:t>
            </a:r>
            <a:r>
              <a:rPr lang="it-IT" sz="2400" dirty="0"/>
              <a:t>ed economiche.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dirty="0"/>
              <a:t>Per ciascuna classe è individuato un </a:t>
            </a:r>
            <a:r>
              <a:rPr lang="it-IT" sz="2400" b="1" dirty="0">
                <a:solidFill>
                  <a:srgbClr val="FF0000"/>
                </a:solidFill>
              </a:rPr>
              <a:t>docente coordinatore </a:t>
            </a:r>
            <a:r>
              <a:rPr lang="it-IT" sz="2400" dirty="0"/>
              <a:t>che ha, tra l'altro, il compito di formulare </a:t>
            </a:r>
            <a:r>
              <a:rPr lang="it-IT" sz="2400" dirty="0" smtClean="0"/>
              <a:t>la proposta </a:t>
            </a:r>
            <a:r>
              <a:rPr lang="it-IT" sz="2400" dirty="0"/>
              <a:t>di </a:t>
            </a:r>
            <a:r>
              <a:rPr lang="it-IT" sz="2400" b="1" spc="-20" dirty="0">
                <a:solidFill>
                  <a:srgbClr val="FF0000"/>
                </a:solidFill>
              </a:rPr>
              <a:t>voto</a:t>
            </a:r>
            <a:r>
              <a:rPr lang="it-IT" sz="2400" spc="-20" dirty="0"/>
              <a:t>, acquisendo elementi conoscitivi dagli altri docenti a cui </a:t>
            </a:r>
            <a:r>
              <a:rPr lang="it-IT" sz="2400" dirty="0"/>
              <a:t>è affidato il </a:t>
            </a:r>
            <a:r>
              <a:rPr lang="it-IT" sz="2400" dirty="0" smtClean="0"/>
              <a:t>medesimo insegnamento</a:t>
            </a:r>
            <a:r>
              <a:rPr lang="it-IT" sz="2400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dirty="0"/>
              <a:t>Il dirigente scolastico verifica la piena attuazione e la </a:t>
            </a:r>
            <a:r>
              <a:rPr lang="it-IT" sz="2400" b="1" dirty="0">
                <a:solidFill>
                  <a:srgbClr val="FF0000"/>
                </a:solidFill>
              </a:rPr>
              <a:t>coerenza con il </a:t>
            </a:r>
            <a:r>
              <a:rPr lang="it-IT" sz="2400" b="1" dirty="0" smtClean="0">
                <a:solidFill>
                  <a:srgbClr val="FF0000"/>
                </a:solidFill>
              </a:rPr>
              <a:t>PTOF</a:t>
            </a:r>
            <a:r>
              <a:rPr lang="it-IT" sz="2400" dirty="0" smtClean="0"/>
              <a:t>.</a:t>
            </a:r>
            <a:endParaRPr lang="it-IT" sz="2400" dirty="0" smtClean="0">
              <a:solidFill>
                <a:srgbClr val="26744D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739-3490-43D2-AE3E-620B34C2754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8833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isultati immagini per albo 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08" y="4700867"/>
            <a:ext cx="2250741" cy="17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356" y="32921"/>
            <a:ext cx="11540066" cy="1117600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La legge prevede ulteriori misure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5355" y="1150521"/>
            <a:ext cx="5235319" cy="1747067"/>
          </a:xfrm>
        </p:spPr>
        <p:txBody>
          <a:bodyPr>
            <a:noAutofit/>
          </a:bodyPr>
          <a:lstStyle/>
          <a:p>
            <a:pPr marL="352425" indent="-352425" algn="just">
              <a:buFont typeface="+mj-lt"/>
              <a:buAutoNum type="arabicPeriod"/>
            </a:pPr>
            <a:r>
              <a:rPr lang="it-IT" sz="2000" dirty="0" smtClean="0">
                <a:solidFill>
                  <a:srgbClr val="CC6600"/>
                </a:solidFill>
              </a:rPr>
              <a:t>L'istituzione </a:t>
            </a:r>
            <a:r>
              <a:rPr lang="it-IT" sz="2000" dirty="0">
                <a:solidFill>
                  <a:srgbClr val="CC6600"/>
                </a:solidFill>
              </a:rPr>
              <a:t>della </a:t>
            </a:r>
            <a:r>
              <a:rPr lang="it-IT" sz="2000" b="1" dirty="0">
                <a:solidFill>
                  <a:srgbClr val="B41835"/>
                </a:solidFill>
              </a:rPr>
              <a:t>Consulta dei diritti e dei doveri </a:t>
            </a:r>
            <a:r>
              <a:rPr lang="it-IT" sz="2000" b="1" spc="-30" dirty="0">
                <a:solidFill>
                  <a:srgbClr val="B41835"/>
                </a:solidFill>
              </a:rPr>
              <a:t>del bambino e dell'adolescente digitale</a:t>
            </a:r>
            <a:r>
              <a:rPr lang="it-IT" sz="2000" spc="-30" dirty="0">
                <a:solidFill>
                  <a:srgbClr val="CC6600"/>
                </a:solidFill>
              </a:rPr>
              <a:t>, che </a:t>
            </a:r>
            <a:r>
              <a:rPr lang="it-IT" sz="2000" spc="-30" dirty="0" smtClean="0">
                <a:solidFill>
                  <a:srgbClr val="CC6600"/>
                </a:solidFill>
              </a:rPr>
              <a:t>opera </a:t>
            </a:r>
            <a:r>
              <a:rPr lang="it-IT" sz="2000" dirty="0" smtClean="0">
                <a:solidFill>
                  <a:srgbClr val="CC6600"/>
                </a:solidFill>
              </a:rPr>
              <a:t>in </a:t>
            </a:r>
            <a:r>
              <a:rPr lang="it-IT" sz="2000" spc="30" dirty="0">
                <a:solidFill>
                  <a:srgbClr val="CC6600"/>
                </a:solidFill>
              </a:rPr>
              <a:t>coordinamento con il Tavolo tecnico per la prevenzione e il contrasto del </a:t>
            </a:r>
            <a:r>
              <a:rPr lang="it-IT" sz="2000" spc="30" dirty="0" err="1" smtClean="0">
                <a:solidFill>
                  <a:srgbClr val="CC6600"/>
                </a:solidFill>
              </a:rPr>
              <a:t>cyberbullismo</a:t>
            </a:r>
            <a:r>
              <a:rPr lang="it-IT" sz="2000" spc="30" dirty="0" smtClean="0">
                <a:solidFill>
                  <a:srgbClr val="CC6600"/>
                </a:solidFill>
              </a:rPr>
              <a:t> </a:t>
            </a:r>
            <a:r>
              <a:rPr lang="it-IT" sz="2000" dirty="0" smtClean="0">
                <a:solidFill>
                  <a:srgbClr val="CC6600"/>
                </a:solidFill>
              </a:rPr>
              <a:t>(legge </a:t>
            </a:r>
            <a:r>
              <a:rPr lang="it-IT" sz="2000" dirty="0">
                <a:solidFill>
                  <a:srgbClr val="CC6600"/>
                </a:solidFill>
              </a:rPr>
              <a:t>71/2017, </a:t>
            </a:r>
            <a:r>
              <a:rPr lang="it-IT" sz="2000" dirty="0" smtClean="0">
                <a:solidFill>
                  <a:srgbClr val="CC6600"/>
                </a:solidFill>
              </a:rPr>
              <a:t>art. 3</a:t>
            </a:r>
            <a:r>
              <a:rPr lang="it-IT" sz="2000" dirty="0">
                <a:solidFill>
                  <a:srgbClr val="CC6600"/>
                </a:solidFill>
              </a:rPr>
              <a:t>).</a:t>
            </a:r>
            <a:endParaRPr lang="it-IT" sz="2000" dirty="0" smtClean="0">
              <a:solidFill>
                <a:srgbClr val="CC6600"/>
              </a:solidFill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65356" y="3337008"/>
            <a:ext cx="11606011" cy="1356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400" dirty="0" smtClean="0">
                <a:solidFill>
                  <a:srgbClr val="254B71"/>
                </a:solidFill>
                <a:latin typeface="Agency FB" panose="00010606040000040003" pitchFamily="2" charset="0"/>
              </a:rPr>
              <a:t>2. 	</a:t>
            </a:r>
            <a:r>
              <a:rPr lang="it-IT" sz="2000" spc="-20" dirty="0" smtClean="0">
                <a:solidFill>
                  <a:srgbClr val="254B71"/>
                </a:solidFill>
              </a:rPr>
              <a:t>L'aggiornamento </a:t>
            </a:r>
            <a:r>
              <a:rPr lang="it-IT" sz="2000" spc="-20" dirty="0">
                <a:solidFill>
                  <a:srgbClr val="254B71"/>
                </a:solidFill>
              </a:rPr>
              <a:t>del </a:t>
            </a:r>
            <a:r>
              <a:rPr lang="it-IT" sz="2000" b="1" spc="-20" dirty="0">
                <a:solidFill>
                  <a:schemeClr val="accent5">
                    <a:lumMod val="50000"/>
                  </a:schemeClr>
                </a:solidFill>
              </a:rPr>
              <a:t>Piano nazionale di formazione dei do</a:t>
            </a:r>
            <a:r>
              <a:rPr lang="it-IT" sz="2000" b="1" spc="-20" dirty="0">
                <a:solidFill>
                  <a:srgbClr val="254B71"/>
                </a:solidFill>
              </a:rPr>
              <a:t>centi </a:t>
            </a:r>
            <a:r>
              <a:rPr lang="it-IT" sz="2000" spc="-20" dirty="0">
                <a:solidFill>
                  <a:srgbClr val="254B71"/>
                </a:solidFill>
              </a:rPr>
              <a:t>(L. 107/2015, art. 1, co. 124), al fine </a:t>
            </a:r>
            <a:r>
              <a:rPr lang="it-IT" sz="2000" spc="-20" dirty="0" smtClean="0">
                <a:solidFill>
                  <a:srgbClr val="254B71"/>
                </a:solidFill>
              </a:rPr>
              <a:t>di ricomprendervi </a:t>
            </a:r>
            <a:r>
              <a:rPr lang="it-IT" sz="2000" dirty="0">
                <a:solidFill>
                  <a:srgbClr val="254B71"/>
                </a:solidFill>
              </a:rPr>
              <a:t>le attività sulle tematiche afferenti all'insegnamento dell'educazione civica. Alle </a:t>
            </a:r>
            <a:r>
              <a:rPr lang="it-IT" sz="2000" dirty="0" smtClean="0">
                <a:solidFill>
                  <a:srgbClr val="254B71"/>
                </a:solidFill>
              </a:rPr>
              <a:t>medesime attività </a:t>
            </a:r>
            <a:r>
              <a:rPr lang="it-IT" sz="2000" dirty="0">
                <a:solidFill>
                  <a:srgbClr val="254B71"/>
                </a:solidFill>
              </a:rPr>
              <a:t>è destinata quota parte – pari a € 4 mln annui dal 2020 – delle risorse stanziate per </a:t>
            </a:r>
            <a:r>
              <a:rPr lang="it-IT" sz="2000" dirty="0" smtClean="0">
                <a:solidFill>
                  <a:srgbClr val="254B71"/>
                </a:solidFill>
              </a:rPr>
              <a:t>l'attuazione dello </a:t>
            </a:r>
            <a:r>
              <a:rPr lang="it-IT" sz="2000" dirty="0">
                <a:solidFill>
                  <a:srgbClr val="254B71"/>
                </a:solidFill>
              </a:rPr>
              <a:t>stesso Piano</a:t>
            </a:r>
            <a:endParaRPr lang="it-IT" sz="2000" dirty="0" smtClean="0">
              <a:solidFill>
                <a:srgbClr val="254B7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5356" y="4700866"/>
            <a:ext cx="487961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 algn="just">
              <a:spcAft>
                <a:spcPts val="600"/>
              </a:spcAft>
            </a:pPr>
            <a:r>
              <a:rPr lang="it-IT" sz="2400" dirty="0" smtClean="0">
                <a:solidFill>
                  <a:srgbClr val="C00000"/>
                </a:solidFill>
                <a:latin typeface="Agency FB" panose="00010606040000040003" pitchFamily="2" charset="0"/>
              </a:rPr>
              <a:t>3. 	</a:t>
            </a:r>
            <a:r>
              <a:rPr lang="it-IT" sz="2000" dirty="0" smtClean="0">
                <a:solidFill>
                  <a:srgbClr val="C00000"/>
                </a:solidFill>
              </a:rPr>
              <a:t>Il </a:t>
            </a:r>
            <a:r>
              <a:rPr lang="it-IT" sz="2000" dirty="0">
                <a:solidFill>
                  <a:srgbClr val="C00000"/>
                </a:solidFill>
              </a:rPr>
              <a:t>rafforzamento della collaborazione scuola-famiglie, anche integrando il </a:t>
            </a:r>
            <a:r>
              <a:rPr lang="it-IT" sz="2000" b="1" dirty="0">
                <a:solidFill>
                  <a:srgbClr val="C00000"/>
                </a:solidFill>
              </a:rPr>
              <a:t>Patto educativo </a:t>
            </a:r>
            <a:r>
              <a:rPr lang="it-IT" sz="2000" b="1" dirty="0" smtClean="0">
                <a:solidFill>
                  <a:srgbClr val="C00000"/>
                </a:solidFill>
              </a:rPr>
              <a:t>di corresponsabilità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>
                <a:solidFill>
                  <a:srgbClr val="C00000"/>
                </a:solidFill>
              </a:rPr>
              <a:t>(DPR 249/1998, art. 5-</a:t>
            </a:r>
            <a:r>
              <a:rPr lang="it-IT" sz="2000" i="1" dirty="0">
                <a:solidFill>
                  <a:srgbClr val="C00000"/>
                </a:solidFill>
              </a:rPr>
              <a:t>bis</a:t>
            </a:r>
            <a:r>
              <a:rPr lang="it-IT" sz="2000" dirty="0">
                <a:solidFill>
                  <a:srgbClr val="C00000"/>
                </a:solidFill>
              </a:rPr>
              <a:t>) ed estendendolo alla scuola </a:t>
            </a:r>
            <a:r>
              <a:rPr lang="it-IT" sz="2000" dirty="0" smtClean="0">
                <a:solidFill>
                  <a:srgbClr val="C00000"/>
                </a:solidFill>
              </a:rPr>
              <a:t>primaria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561222" y="4700866"/>
            <a:ext cx="51683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 algn="just">
              <a:spcAft>
                <a:spcPts val="600"/>
              </a:spcAft>
            </a:pPr>
            <a:r>
              <a:rPr lang="it-IT" sz="2400" dirty="0" smtClean="0">
                <a:solidFill>
                  <a:srgbClr val="007A37"/>
                </a:solidFill>
                <a:latin typeface="Agency FB" panose="00010606040000040003" pitchFamily="2" charset="0"/>
              </a:rPr>
              <a:t>4. 	</a:t>
            </a:r>
            <a:r>
              <a:rPr lang="it-IT" sz="2000" dirty="0" smtClean="0">
                <a:solidFill>
                  <a:srgbClr val="007A37"/>
                </a:solidFill>
              </a:rPr>
              <a:t>L'istituzione </a:t>
            </a:r>
            <a:r>
              <a:rPr lang="it-IT" sz="2000" dirty="0">
                <a:solidFill>
                  <a:srgbClr val="007A37"/>
                </a:solidFill>
              </a:rPr>
              <a:t>dell'</a:t>
            </a:r>
            <a:r>
              <a:rPr lang="it-IT" sz="2000" b="1" dirty="0">
                <a:solidFill>
                  <a:srgbClr val="007A37"/>
                </a:solidFill>
              </a:rPr>
              <a:t>Albo delle buone pratiche </a:t>
            </a:r>
            <a:r>
              <a:rPr lang="it-IT" sz="2000" dirty="0">
                <a:solidFill>
                  <a:srgbClr val="007A37"/>
                </a:solidFill>
              </a:rPr>
              <a:t>di educazione civica e un concorso nazionale annuale </a:t>
            </a:r>
            <a:r>
              <a:rPr lang="it-IT" sz="2000" dirty="0" smtClean="0">
                <a:solidFill>
                  <a:srgbClr val="007A37"/>
                </a:solidFill>
              </a:rPr>
              <a:t>per ogni </a:t>
            </a:r>
            <a:r>
              <a:rPr lang="it-IT" sz="2000" dirty="0">
                <a:solidFill>
                  <a:srgbClr val="007A37"/>
                </a:solidFill>
              </a:rPr>
              <a:t>ordine e grado di istruzione per la valorizzazione delle migliori </a:t>
            </a:r>
            <a:r>
              <a:rPr lang="it-IT" sz="2000" dirty="0" smtClean="0">
                <a:solidFill>
                  <a:srgbClr val="007A37"/>
                </a:solidFill>
              </a:rPr>
              <a:t>esperienze</a:t>
            </a:r>
            <a:endParaRPr lang="it-IT" sz="2000" dirty="0">
              <a:solidFill>
                <a:srgbClr val="007A37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240255" y="5063933"/>
            <a:ext cx="1197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pc="-100" dirty="0" smtClean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Albo </a:t>
            </a:r>
          </a:p>
          <a:p>
            <a:pPr algn="ctr"/>
            <a:r>
              <a:rPr lang="it-IT" spc="-100" dirty="0" smtClean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delle buone </a:t>
            </a:r>
          </a:p>
          <a:p>
            <a:pPr algn="ctr"/>
            <a:r>
              <a:rPr lang="it-IT" spc="-100" dirty="0" smtClean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pratiche</a:t>
            </a:r>
            <a:endParaRPr lang="it-IT" spc="-100" dirty="0"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4" name="Picture 4" descr="Risultati immagini per consulta giovani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2" b="54831"/>
          <a:stretch/>
        </p:blipFill>
        <p:spPr bwMode="auto">
          <a:xfrm>
            <a:off x="5573604" y="1176994"/>
            <a:ext cx="3233831" cy="42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isultati immagini per formazione digital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64" y="1324731"/>
            <a:ext cx="45910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9441749" y="2007704"/>
            <a:ext cx="132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Formazione dei docenti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739-3490-43D2-AE3E-620B34C2754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151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4048CA-1F1C-4445-A069-8B85F1950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pPr>
              <a:defRPr/>
            </a:pPr>
            <a:r>
              <a:rPr lang="it-IT" sz="2800" dirty="0" smtClean="0">
                <a:solidFill>
                  <a:srgbClr val="002060"/>
                </a:solidFill>
              </a:rPr>
              <a:t>In Europa si assiste al passaggio </a:t>
            </a:r>
            <a:r>
              <a:rPr lang="it-IT" sz="2800" dirty="0">
                <a:solidFill>
                  <a:srgbClr val="002060"/>
                </a:solidFill>
              </a:rPr>
              <a:t>dall’«educazione civica» tradizionale, che dava priorità allo </a:t>
            </a:r>
            <a:r>
              <a:rPr lang="it-IT" sz="2800" dirty="0">
                <a:solidFill>
                  <a:srgbClr val="C00000"/>
                </a:solidFill>
              </a:rPr>
              <a:t>studio delle istituzioni politiche</a:t>
            </a:r>
            <a:r>
              <a:rPr lang="it-IT" sz="2800" dirty="0">
                <a:solidFill>
                  <a:srgbClr val="002060"/>
                </a:solidFill>
              </a:rPr>
              <a:t>, a un’educazione «</a:t>
            </a:r>
            <a:r>
              <a:rPr lang="it-IT" sz="2800" dirty="0">
                <a:solidFill>
                  <a:srgbClr val="C00000"/>
                </a:solidFill>
              </a:rPr>
              <a:t>socio-civica</a:t>
            </a:r>
            <a:r>
              <a:rPr lang="it-IT" sz="2800" dirty="0">
                <a:solidFill>
                  <a:srgbClr val="002060"/>
                </a:solidFill>
              </a:rPr>
              <a:t>», con accento posto sulla costruzione di </a:t>
            </a:r>
            <a:r>
              <a:rPr lang="it-IT" sz="2800" dirty="0">
                <a:solidFill>
                  <a:srgbClr val="C00000"/>
                </a:solidFill>
              </a:rPr>
              <a:t>abilità sociali </a:t>
            </a:r>
            <a:r>
              <a:rPr lang="it-IT" sz="2800" dirty="0">
                <a:solidFill>
                  <a:srgbClr val="002060"/>
                </a:solidFill>
              </a:rPr>
              <a:t>per diventare capaci di </a:t>
            </a:r>
            <a:r>
              <a:rPr lang="it-IT" sz="2800" dirty="0">
                <a:solidFill>
                  <a:srgbClr val="C00000"/>
                </a:solidFill>
              </a:rPr>
              <a:t>rispettare le regole collettive</a:t>
            </a:r>
            <a:r>
              <a:rPr lang="it-IT" sz="2800" dirty="0">
                <a:solidFill>
                  <a:srgbClr val="002060"/>
                </a:solidFill>
              </a:rPr>
              <a:t>, agire liberamente </a:t>
            </a:r>
            <a:r>
              <a:rPr lang="it-IT" sz="2800" dirty="0" smtClean="0">
                <a:solidFill>
                  <a:srgbClr val="002060"/>
                </a:solidFill>
              </a:rPr>
              <a:t>e responsabilmente nel </a:t>
            </a:r>
            <a:r>
              <a:rPr lang="it-IT" sz="2800" dirty="0">
                <a:solidFill>
                  <a:srgbClr val="002060"/>
                </a:solidFill>
              </a:rPr>
              <a:t>quadro definito da queste regole</a:t>
            </a:r>
            <a:r>
              <a:rPr lang="it-IT" sz="2800" dirty="0" smtClean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r>
              <a:rPr lang="it-IT" sz="2800" dirty="0" smtClean="0">
                <a:solidFill>
                  <a:srgbClr val="002060"/>
                </a:solidFill>
              </a:rPr>
              <a:t>La classe diventa una «POLIS» dove esercitare concretamente queste responsabilità, «facendo» e non solo «vivendo», portando un proprio contributo, partecipando ad un lavoro collaborativo riconosciuto, regolato dal docente. L’insegnamento trasmissivo non è coerente con questa impostazione. </a:t>
            </a:r>
            <a:r>
              <a:rPr lang="fr-FR" sz="2800" dirty="0" smtClean="0">
                <a:solidFill>
                  <a:srgbClr val="002060"/>
                </a:solidFill>
              </a:rPr>
              <a:t> </a:t>
            </a:r>
            <a:endParaRPr lang="it-IT" sz="28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fr-FR" sz="1600" dirty="0"/>
          </a:p>
          <a:p>
            <a:pPr>
              <a:defRPr/>
            </a:pPr>
            <a:endParaRPr lang="it-IT" dirty="0"/>
          </a:p>
        </p:txBody>
      </p:sp>
      <p:sp>
        <p:nvSpPr>
          <p:cNvPr id="48130" name="Tito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>
                <a:solidFill>
                  <a:schemeClr val="bg1"/>
                </a:solidFill>
              </a:rPr>
              <a:t>Educazione alla cittadinanza</a:t>
            </a:r>
          </a:p>
        </p:txBody>
      </p:sp>
    </p:spTree>
    <p:extLst>
      <p:ext uri="{BB962C8B-B14F-4D97-AF65-F5344CB8AC3E}">
        <p14:creationId xmlns:p14="http://schemas.microsoft.com/office/powerpoint/2010/main" val="4554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3114675"/>
            <a:ext cx="18859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4" name="Segnaposto contenuto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4822"/>
            <a:ext cx="12192000" cy="6599258"/>
          </a:xfrm>
        </p:spPr>
      </p:pic>
    </p:spTree>
    <p:extLst>
      <p:ext uri="{BB962C8B-B14F-4D97-AF65-F5344CB8AC3E}">
        <p14:creationId xmlns:p14="http://schemas.microsoft.com/office/powerpoint/2010/main" val="40888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olo 1"/>
          <p:cNvSpPr>
            <a:spLocks noGrp="1"/>
          </p:cNvSpPr>
          <p:nvPr>
            <p:ph type="title" idx="4294967295"/>
          </p:nvPr>
        </p:nvSpPr>
        <p:spPr>
          <a:xfrm>
            <a:off x="631065" y="0"/>
            <a:ext cx="10036935" cy="6477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600" b="1" dirty="0" smtClean="0">
                <a:solidFill>
                  <a:srgbClr val="FF0000"/>
                </a:solidFill>
                <a:latin typeface="+mn-lt"/>
              </a:rPr>
              <a:t>Il quadrivio dell’educazione civica «trasversale»</a:t>
            </a:r>
            <a:endParaRPr lang="it-IT" altLang="it-IT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7635" name="Segnaposto contenuto 2"/>
          <p:cNvSpPr txBox="1">
            <a:spLocks/>
          </p:cNvSpPr>
          <p:nvPr/>
        </p:nvSpPr>
        <p:spPr bwMode="auto">
          <a:xfrm>
            <a:off x="785612" y="812801"/>
            <a:ext cx="81187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422"/>
              </a:spcBef>
              <a:defRPr/>
            </a:pPr>
            <a:r>
              <a:rPr lang="it-IT" altLang="it-IT" sz="2400" dirty="0" smtClean="0">
                <a:solidFill>
                  <a:srgbClr val="6C5200"/>
                </a:solidFill>
                <a:ea typeface="Microsoft YaHei" pitchFamily="34" charset="-122"/>
                <a:cs typeface="Arial" panose="020B0604020202020204" pitchFamily="34" charset="0"/>
              </a:rPr>
              <a:t>1 - Una sicura padronanza degli alfabeti di base  (</a:t>
            </a:r>
            <a:r>
              <a:rPr lang="it-IT" altLang="it-IT" sz="2400" dirty="0" err="1" smtClean="0">
                <a:solidFill>
                  <a:srgbClr val="6C5200"/>
                </a:solidFill>
                <a:ea typeface="Microsoft YaHei" pitchFamily="34" charset="-122"/>
                <a:cs typeface="Arial" panose="020B0604020202020204" pitchFamily="34" charset="0"/>
              </a:rPr>
              <a:t>numeracy</a:t>
            </a:r>
            <a:r>
              <a:rPr lang="it-IT" altLang="it-IT" sz="2400" dirty="0" smtClean="0">
                <a:solidFill>
                  <a:srgbClr val="6C5200"/>
                </a:solidFill>
                <a:ea typeface="Microsoft YaHei" pitchFamily="34" charset="-122"/>
                <a:cs typeface="Arial" panose="020B0604020202020204" pitchFamily="34" charset="0"/>
              </a:rPr>
              <a:t> e </a:t>
            </a:r>
            <a:r>
              <a:rPr lang="it-IT" altLang="it-IT" sz="2400" dirty="0" err="1" smtClean="0">
                <a:solidFill>
                  <a:srgbClr val="6C5200"/>
                </a:solidFill>
                <a:ea typeface="Microsoft YaHei" pitchFamily="34" charset="-122"/>
                <a:cs typeface="Arial" panose="020B0604020202020204" pitchFamily="34" charset="0"/>
              </a:rPr>
              <a:t>literacy</a:t>
            </a:r>
            <a:r>
              <a:rPr lang="it-IT" altLang="it-IT" sz="2400" dirty="0" smtClean="0">
                <a:solidFill>
                  <a:srgbClr val="6C5200"/>
                </a:solidFill>
                <a:ea typeface="Microsoft YaHei" pitchFamily="34" charset="-122"/>
                <a:cs typeface="Arial" panose="020B0604020202020204" pitchFamily="34" charset="0"/>
              </a:rPr>
              <a:t>)  e del valore etico e formativo delle discipline</a:t>
            </a:r>
            <a:endParaRPr lang="it-IT" altLang="it-IT" sz="2400" dirty="0">
              <a:solidFill>
                <a:srgbClr val="6C5200"/>
              </a:solidFill>
              <a:ea typeface="Microsoft YaHei" pitchFamily="34" charset="-122"/>
              <a:cs typeface="Arial" panose="020B0604020202020204" pitchFamily="34" charset="0"/>
            </a:endParaRPr>
          </a:p>
        </p:txBody>
      </p:sp>
      <p:sp>
        <p:nvSpPr>
          <p:cNvPr id="197637" name="Segnaposto contenuto 2"/>
          <p:cNvSpPr txBox="1">
            <a:spLocks/>
          </p:cNvSpPr>
          <p:nvPr/>
        </p:nvSpPr>
        <p:spPr bwMode="auto">
          <a:xfrm>
            <a:off x="5499279" y="1830388"/>
            <a:ext cx="4917896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31"/>
              </a:spcAft>
              <a:defRPr/>
            </a:pPr>
            <a:r>
              <a:rPr lang="it-IT" altLang="it-IT" sz="2400" dirty="0" smtClean="0">
                <a:solidFill>
                  <a:srgbClr val="C00000"/>
                </a:solidFill>
                <a:ea typeface="Microsoft YaHei" pitchFamily="34" charset="-122"/>
                <a:cs typeface="Arial" panose="020B0604020202020204" pitchFamily="34" charset="0"/>
              </a:rPr>
              <a:t>2 – Lo sviluppo di competenze trasversali e soft </a:t>
            </a:r>
            <a:r>
              <a:rPr lang="it-IT" altLang="it-IT" sz="2400" dirty="0" err="1" smtClean="0">
                <a:solidFill>
                  <a:srgbClr val="C00000"/>
                </a:solidFill>
                <a:ea typeface="Microsoft YaHei" pitchFamily="34" charset="-122"/>
                <a:cs typeface="Arial" panose="020B0604020202020204" pitchFamily="34" charset="0"/>
              </a:rPr>
              <a:t>skills</a:t>
            </a:r>
            <a:r>
              <a:rPr lang="it-IT" altLang="it-IT" sz="2400" dirty="0" smtClean="0">
                <a:solidFill>
                  <a:srgbClr val="C00000"/>
                </a:solidFill>
                <a:ea typeface="Microsoft YaHei" pitchFamily="34" charset="-122"/>
                <a:cs typeface="Arial" panose="020B0604020202020204" pitchFamily="34" charset="0"/>
              </a:rPr>
              <a:t>: modi di pensare, di ragionare, pensiero critico</a:t>
            </a:r>
          </a:p>
          <a:p>
            <a:pPr algn="just">
              <a:spcAft>
                <a:spcPts val="131"/>
              </a:spcAft>
              <a:defRPr/>
            </a:pPr>
            <a:endParaRPr lang="it-IT" altLang="it-IT" sz="2400" dirty="0">
              <a:solidFill>
                <a:srgbClr val="C00000"/>
              </a:solidFill>
              <a:ea typeface="Microsoft YaHei" pitchFamily="34" charset="-122"/>
              <a:cs typeface="Arial" panose="020B0604020202020204" pitchFamily="34" charset="0"/>
            </a:endParaRPr>
          </a:p>
          <a:p>
            <a:pPr lvl="1" algn="just">
              <a:spcAft>
                <a:spcPts val="131"/>
              </a:spcAft>
              <a:defRPr/>
            </a:pPr>
            <a:r>
              <a:rPr lang="it-IT" altLang="it-IT" sz="2400" dirty="0" smtClean="0">
                <a:solidFill>
                  <a:schemeClr val="accent6">
                    <a:lumMod val="50000"/>
                  </a:schemeClr>
                </a:solidFill>
                <a:ea typeface="Microsoft YaHei" pitchFamily="34" charset="-122"/>
                <a:cs typeface="Arial" panose="020B0604020202020204" pitchFamily="34" charset="0"/>
              </a:rPr>
              <a:t>3 – Promuovere comportamenti sociali e civici (la classe come palestra di democrazia; esperienze fuori dell’aula)</a:t>
            </a:r>
          </a:p>
          <a:p>
            <a:pPr algn="just">
              <a:spcAft>
                <a:spcPts val="131"/>
              </a:spcAft>
              <a:defRPr/>
            </a:pPr>
            <a:endParaRPr lang="it-IT" altLang="it-IT" sz="2400" dirty="0" smtClean="0">
              <a:solidFill>
                <a:srgbClr val="2F5597"/>
              </a:solidFill>
              <a:ea typeface="Microsoft YaHei" pitchFamily="34" charset="-122"/>
              <a:cs typeface="Arial" panose="020B0604020202020204" pitchFamily="34" charset="0"/>
            </a:endParaRPr>
          </a:p>
          <a:p>
            <a:pPr algn="just">
              <a:spcAft>
                <a:spcPts val="131"/>
              </a:spcAft>
              <a:defRPr/>
            </a:pPr>
            <a:r>
              <a:rPr lang="it-IT" altLang="it-IT" sz="2400" dirty="0" smtClean="0">
                <a:solidFill>
                  <a:srgbClr val="2F5597"/>
                </a:solidFill>
                <a:ea typeface="Microsoft YaHei" pitchFamily="34" charset="-122"/>
                <a:cs typeface="Arial" panose="020B0604020202020204" pitchFamily="34" charset="0"/>
              </a:rPr>
              <a:t>4 – La conoscenza della Costituzione e delle istituzioni, dei principi ad essa sottesi, della sua attualità</a:t>
            </a:r>
            <a:endParaRPr lang="it-IT" altLang="it-IT" sz="2400" dirty="0">
              <a:solidFill>
                <a:srgbClr val="004274"/>
              </a:solidFill>
              <a:ea typeface="Microsoft YaHei" pitchFamily="34" charset="-122"/>
              <a:cs typeface="Arial" panose="020B0604020202020204" pitchFamily="34" charset="0"/>
            </a:endParaRPr>
          </a:p>
        </p:txBody>
      </p:sp>
      <p:pic>
        <p:nvPicPr>
          <p:cNvPr id="403461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89" y="2371722"/>
            <a:ext cx="4473803" cy="38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8953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356" y="32921"/>
            <a:ext cx="11540066" cy="11176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Alcuni punti di attenzione</a:t>
            </a:r>
            <a:endParaRPr lang="it-IT" b="1" dirty="0">
              <a:solidFill>
                <a:srgbClr val="C00000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5654053" y="2717443"/>
            <a:ext cx="5913094" cy="3242792"/>
            <a:chOff x="6442657" y="976617"/>
            <a:chExt cx="5915300" cy="3739313"/>
          </a:xfrm>
        </p:grpSpPr>
        <p:pic>
          <p:nvPicPr>
            <p:cNvPr id="2058" name="Picture 10" descr="Risultati immagini per anno scolastico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657" y="1261538"/>
              <a:ext cx="5915300" cy="3454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Risultati immagini per anno scolastico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6" t="5860" r="75322" b="59372"/>
            <a:stretch/>
          </p:blipFill>
          <p:spPr bwMode="auto">
            <a:xfrm>
              <a:off x="7751929" y="1587722"/>
              <a:ext cx="1569492" cy="991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sellaDiTesto 5"/>
            <p:cNvSpPr txBox="1"/>
            <p:nvPr/>
          </p:nvSpPr>
          <p:spPr>
            <a:xfrm>
              <a:off x="7751929" y="976617"/>
              <a:ext cx="1948675" cy="2104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 smtClean="0">
                  <a:solidFill>
                    <a:srgbClr val="FFFF00"/>
                  </a:solidFill>
                  <a:latin typeface="Colonna MT" panose="04020805060202030203" pitchFamily="82" charset="0"/>
                </a:rPr>
                <a:t>33</a:t>
              </a:r>
              <a:r>
                <a:rPr lang="it-IT" sz="2800" b="1" dirty="0" smtClean="0">
                  <a:solidFill>
                    <a:srgbClr val="FFFF00"/>
                  </a:solidFill>
                  <a:latin typeface="Colonna MT" panose="04020805060202030203" pitchFamily="82" charset="0"/>
                </a:rPr>
                <a:t>ore</a:t>
              </a:r>
              <a:endParaRPr lang="it-IT" sz="2800" b="1" dirty="0">
                <a:solidFill>
                  <a:srgbClr val="FFFF00"/>
                </a:solidFill>
                <a:latin typeface="Colonna MT" panose="04020805060202030203" pitchFamily="82" charset="0"/>
              </a:endParaRPr>
            </a:p>
          </p:txBody>
        </p:sp>
      </p:grp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739-3490-43D2-AE3E-620B34C2754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3287" y="1547391"/>
            <a:ext cx="6108398" cy="3066733"/>
          </a:xfrm>
        </p:spPr>
        <p:txBody>
          <a:bodyPr>
            <a:noAutofit/>
          </a:bodyPr>
          <a:lstStyle/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Il rischio di vivere l’educazione civica come EMERGENZA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26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Le lusinghe della TRASVERSALITA’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26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Meno male…</a:t>
            </a:r>
            <a:r>
              <a:rPr lang="it-IT" sz="2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c’è la COSTITUZIONE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26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Luci e ombre della LEGGE 92/2019</a:t>
            </a:r>
          </a:p>
        </p:txBody>
      </p:sp>
    </p:spTree>
    <p:extLst>
      <p:ext uri="{BB962C8B-B14F-4D97-AF65-F5344CB8AC3E}">
        <p14:creationId xmlns:p14="http://schemas.microsoft.com/office/powerpoint/2010/main" val="27803279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Risultati immagini per le propost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1" t="75872" r="3561"/>
          <a:stretch/>
        </p:blipFill>
        <p:spPr bwMode="auto">
          <a:xfrm>
            <a:off x="6862125" y="3399952"/>
            <a:ext cx="5562059" cy="32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0" y="0"/>
            <a:ext cx="12192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4600" b="1" spc="-110" dirty="0" smtClean="0">
                <a:solidFill>
                  <a:srgbClr val="C00000"/>
                </a:solidFill>
                <a:latin typeface="+mj-lt"/>
              </a:rPr>
              <a:t>Il Parlamento ha accelerato</a:t>
            </a:r>
            <a:endParaRPr lang="it-IT" sz="4600" b="1" spc="-11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157412" y="6277272"/>
            <a:ext cx="2743200" cy="365125"/>
          </a:xfrm>
        </p:spPr>
        <p:txBody>
          <a:bodyPr/>
          <a:lstStyle/>
          <a:p>
            <a:fld id="{90118BED-F26E-40FE-B68D-53BE88BEF39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93183" y="800219"/>
            <a:ext cx="6640099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600" b="1" dirty="0" smtClean="0">
                <a:solidFill>
                  <a:srgbClr val="C00000"/>
                </a:solidFill>
              </a:rPr>
              <a:t>Preoccupato della qualità della vita civile («emergenza» sulla sicurezza, le regole, il rispetto, le responsabilità)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600" b="1" dirty="0" smtClean="0">
                <a:solidFill>
                  <a:srgbClr val="C00000"/>
                </a:solidFill>
              </a:rPr>
              <a:t>L’educazione civica come forma di deterrenza verso comportamenti di maleducazione pubblica (</a:t>
            </a:r>
            <a:r>
              <a:rPr lang="it-IT" sz="2600" b="1" dirty="0" err="1" smtClean="0">
                <a:solidFill>
                  <a:srgbClr val="C00000"/>
                </a:solidFill>
              </a:rPr>
              <a:t>hate</a:t>
            </a:r>
            <a:r>
              <a:rPr lang="it-IT" sz="2600" b="1" dirty="0" smtClean="0">
                <a:solidFill>
                  <a:srgbClr val="C00000"/>
                </a:solidFill>
              </a:rPr>
              <a:t> </a:t>
            </a:r>
            <a:r>
              <a:rPr lang="it-IT" sz="2600" b="1" dirty="0" err="1" smtClean="0">
                <a:solidFill>
                  <a:srgbClr val="C00000"/>
                </a:solidFill>
              </a:rPr>
              <a:t>speech</a:t>
            </a:r>
            <a:r>
              <a:rPr lang="it-IT" sz="2600" b="1" dirty="0" smtClean="0">
                <a:solidFill>
                  <a:srgbClr val="C00000"/>
                </a:solidFill>
              </a:rPr>
              <a:t>)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600" b="1" dirty="0" smtClean="0">
                <a:solidFill>
                  <a:srgbClr val="C00000"/>
                </a:solidFill>
              </a:rPr>
              <a:t>Come recuperare «senso civico», etica pubblica, promozione del bene comune?</a:t>
            </a:r>
          </a:p>
          <a:p>
            <a:pPr algn="just">
              <a:spcAft>
                <a:spcPts val="600"/>
              </a:spcAft>
            </a:pPr>
            <a:r>
              <a:rPr lang="it-IT" sz="2600" b="1" dirty="0" smtClean="0">
                <a:solidFill>
                  <a:srgbClr val="C00000"/>
                </a:solidFill>
              </a:rPr>
              <a:t>-con l’educazione civica o «Cittadinanza e Costituzione»?</a:t>
            </a:r>
          </a:p>
          <a:p>
            <a:pPr algn="just">
              <a:spcAft>
                <a:spcPts val="600"/>
              </a:spcAft>
            </a:pPr>
            <a:r>
              <a:rPr lang="it-IT" sz="2600" b="1" dirty="0" smtClean="0">
                <a:solidFill>
                  <a:srgbClr val="C00000"/>
                </a:solidFill>
              </a:rPr>
              <a:t>-con l’educazione trasversale alla cittadinanza?</a:t>
            </a:r>
          </a:p>
          <a:p>
            <a:pPr algn="just">
              <a:spcAft>
                <a:spcPts val="600"/>
              </a:spcAft>
            </a:pPr>
            <a:r>
              <a:rPr lang="it-IT" sz="2600" b="1" dirty="0" smtClean="0">
                <a:solidFill>
                  <a:srgbClr val="C00000"/>
                </a:solidFill>
              </a:rPr>
              <a:t>-inventando un nuovo «contenitore»?</a:t>
            </a:r>
          </a:p>
          <a:p>
            <a:pPr algn="just">
              <a:spcAft>
                <a:spcPts val="600"/>
              </a:spcAft>
            </a:pPr>
            <a:r>
              <a:rPr lang="it-IT" sz="2600" b="1" u="sng" dirty="0" smtClean="0">
                <a:solidFill>
                  <a:srgbClr val="70AD47">
                    <a:lumMod val="50000"/>
                  </a:srgbClr>
                </a:solidFill>
              </a:rPr>
              <a:t>(insegnamento «trasversale» dell’educazione civica)</a:t>
            </a:r>
            <a:endParaRPr lang="it-IT" sz="2600" b="1" u="sng" dirty="0" smtClean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 rot="16200000">
            <a:off x="11340534" y="5982450"/>
            <a:ext cx="1386880" cy="245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200" dirty="0">
              <a:solidFill>
                <a:prstClr val="black">
                  <a:tint val="75000"/>
                </a:prstClr>
              </a:solidFill>
              <a:latin typeface="Agency FB" panose="00010606040000040003" pitchFamily="2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131053" y="4749994"/>
            <a:ext cx="25875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CC6600"/>
                </a:solidFill>
                <a:latin typeface="Agency FB" panose="00010606040000040003" pitchFamily="2" charset="0"/>
              </a:rPr>
              <a:t>Una proposta di iniziativa popolare, con raccolta di firme</a:t>
            </a:r>
            <a:endParaRPr lang="it-IT" sz="2800" dirty="0">
              <a:solidFill>
                <a:srgbClr val="CC6600"/>
              </a:solidFill>
              <a:latin typeface="Agency FB" panose="00010606040000040003" pitchFamily="2" charset="0"/>
            </a:endParaRPr>
          </a:p>
        </p:txBody>
      </p:sp>
      <p:pic>
        <p:nvPicPr>
          <p:cNvPr id="1028" name="Picture 4" descr="Risultati immagini per proposte di leg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27" y="3874869"/>
            <a:ext cx="2414815" cy="76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propost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42" y="2451731"/>
            <a:ext cx="2857500" cy="131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7938423" y="1143481"/>
            <a:ext cx="2590589" cy="1089223"/>
            <a:chOff x="6849781" y="1238643"/>
            <a:chExt cx="2590589" cy="1089223"/>
          </a:xfrm>
        </p:grpSpPr>
        <p:pic>
          <p:nvPicPr>
            <p:cNvPr id="1032" name="Picture 8" descr="Risultati immagini per le proposte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89" t="24857" b="-219"/>
            <a:stretch/>
          </p:blipFill>
          <p:spPr bwMode="auto">
            <a:xfrm>
              <a:off x="7757159" y="1310640"/>
              <a:ext cx="1683211" cy="101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Risultati immagini per le proposte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57" r="74822" b="4418"/>
            <a:stretch/>
          </p:blipFill>
          <p:spPr bwMode="auto">
            <a:xfrm>
              <a:off x="6849781" y="1293167"/>
              <a:ext cx="694625" cy="929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Risultati immagini per le proposte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1" t="24857" r="74822" b="8740"/>
            <a:stretch/>
          </p:blipFill>
          <p:spPr bwMode="auto">
            <a:xfrm>
              <a:off x="7498080" y="1238643"/>
              <a:ext cx="259078" cy="931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Risultati immagini per le proposte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8" t="43517" r="58695" b="18222"/>
            <a:stretch/>
          </p:blipFill>
          <p:spPr bwMode="auto">
            <a:xfrm>
              <a:off x="7066947" y="1668238"/>
              <a:ext cx="350520" cy="502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Risultati immagini per le proposte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4" t="64899" r="75930" b="16550"/>
            <a:stretch/>
          </p:blipFill>
          <p:spPr bwMode="auto">
            <a:xfrm>
              <a:off x="7498080" y="1570580"/>
              <a:ext cx="289560" cy="243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Risultati immagini per le proposte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4" t="64899" r="75930" b="16550"/>
            <a:stretch/>
          </p:blipFill>
          <p:spPr bwMode="auto">
            <a:xfrm rot="20097422">
              <a:off x="7318144" y="1934596"/>
              <a:ext cx="232543" cy="158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sellaDiTesto 4"/>
            <p:cNvSpPr txBox="1"/>
            <p:nvPr/>
          </p:nvSpPr>
          <p:spPr>
            <a:xfrm>
              <a:off x="7331884" y="1570580"/>
              <a:ext cx="4700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 smtClean="0">
                  <a:solidFill>
                    <a:prstClr val="white"/>
                  </a:solidFill>
                  <a:latin typeface="Brush Script MT" panose="03060802040406070304" pitchFamily="66" charset="0"/>
                </a:rPr>
                <a:t>15</a:t>
              </a:r>
              <a:endParaRPr lang="it-IT" sz="3200" dirty="0">
                <a:solidFill>
                  <a:prstClr val="white"/>
                </a:solidFill>
                <a:latin typeface="Brush Script MT" panose="030608020404060703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6767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e 8"/>
          <p:cNvSpPr/>
          <p:nvPr/>
        </p:nvSpPr>
        <p:spPr>
          <a:xfrm>
            <a:off x="2331718" y="2231048"/>
            <a:ext cx="914400" cy="55983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1490" y="5821807"/>
            <a:ext cx="11627846" cy="628816"/>
          </a:xfrm>
          <a:solidFill>
            <a:srgbClr val="FFD44B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La nuova 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legge diventa operativa </a:t>
            </a:r>
            <a:r>
              <a:rPr lang="it-IT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dall’a.s.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2020-21: un anno di tempo per prepararsi</a:t>
            </a:r>
            <a:endParaRPr lang="it-IT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" y="377697"/>
            <a:ext cx="12192000" cy="590931"/>
          </a:xfrm>
          <a:prstGeom prst="rect">
            <a:avLst/>
          </a:prstGeom>
          <a:solidFill>
            <a:srgbClr val="FFD44B"/>
          </a:solidFill>
        </p:spPr>
        <p:txBody>
          <a:bodyPr wrap="square">
            <a:spAutoFit/>
          </a:bodyPr>
          <a:lstStyle/>
          <a:p>
            <a:pPr algn="just"/>
            <a:r>
              <a:rPr lang="it-IT" sz="3600" spc="-70" dirty="0" smtClean="0">
                <a:solidFill>
                  <a:srgbClr val="D20000"/>
                </a:solidFill>
                <a:latin typeface="Calibri" panose="020F0502020204030204" pitchFamily="34" charset="0"/>
              </a:rPr>
              <a:t>La nuova legge sull’educazione civica: tutti d’accordo?</a:t>
            </a:r>
            <a:endParaRPr lang="it-IT" sz="3600" spc="-70" dirty="0">
              <a:solidFill>
                <a:srgbClr val="D2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1490" y="1071925"/>
            <a:ext cx="645260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400" dirty="0">
                <a:solidFill>
                  <a:srgbClr val="FF0000"/>
                </a:solidFill>
              </a:rPr>
              <a:t>Il </a:t>
            </a:r>
            <a:r>
              <a:rPr lang="it-IT" sz="2400" dirty="0" smtClean="0">
                <a:solidFill>
                  <a:srgbClr val="FF0000"/>
                </a:solidFill>
              </a:rPr>
              <a:t>3 </a:t>
            </a:r>
            <a:r>
              <a:rPr lang="it-IT" sz="2400" dirty="0">
                <a:solidFill>
                  <a:srgbClr val="FF0000"/>
                </a:solidFill>
              </a:rPr>
              <a:t>maggio 2019 </a:t>
            </a:r>
            <a:r>
              <a:rPr lang="it-IT" sz="2400" dirty="0">
                <a:solidFill>
                  <a:prstClr val="black"/>
                </a:solidFill>
              </a:rPr>
              <a:t>l'Assemblea della Camera ha </a:t>
            </a:r>
            <a:r>
              <a:rPr lang="it-IT" sz="2400" dirty="0" smtClean="0">
                <a:solidFill>
                  <a:prstClr val="black"/>
                </a:solidFill>
              </a:rPr>
              <a:t>trasmesso al Senato il </a:t>
            </a:r>
            <a:r>
              <a:rPr lang="it-IT" sz="2400" dirty="0">
                <a:solidFill>
                  <a:prstClr val="black"/>
                </a:solidFill>
              </a:rPr>
              <a:t>testo unificato delle proposte di legge </a:t>
            </a:r>
            <a:r>
              <a:rPr lang="it-IT" sz="2400" dirty="0" smtClean="0">
                <a:solidFill>
                  <a:prstClr val="black"/>
                </a:solidFill>
              </a:rPr>
              <a:t>(A.C</a:t>
            </a:r>
            <a:r>
              <a:rPr lang="it-IT" sz="2400" dirty="0">
                <a:solidFill>
                  <a:prstClr val="black"/>
                </a:solidFill>
              </a:rPr>
              <a:t>. 682 e </a:t>
            </a:r>
            <a:r>
              <a:rPr lang="it-IT" sz="2400" dirty="0" err="1">
                <a:solidFill>
                  <a:prstClr val="black"/>
                </a:solidFill>
              </a:rPr>
              <a:t>abb</a:t>
            </a:r>
            <a:r>
              <a:rPr lang="it-IT" sz="2400" dirty="0" smtClean="0">
                <a:solidFill>
                  <a:prstClr val="black"/>
                </a:solidFill>
              </a:rPr>
              <a:t>.) approvato </a:t>
            </a:r>
            <a:r>
              <a:rPr lang="it-IT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con </a:t>
            </a:r>
            <a:r>
              <a:rPr lang="it-IT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451 voti </a:t>
            </a:r>
            <a:r>
              <a:rPr lang="it-IT" sz="2400" dirty="0">
                <a:solidFill>
                  <a:prstClr val="black"/>
                </a:solidFill>
                <a:ea typeface="Times New Roman" panose="02020603050405020304" pitchFamily="18" charset="0"/>
              </a:rPr>
              <a:t>favorevoli e </a:t>
            </a:r>
            <a:r>
              <a:rPr lang="it-IT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3 astenuti</a:t>
            </a:r>
            <a:r>
              <a:rPr lang="it-IT" sz="2400" dirty="0" smtClean="0">
                <a:solidFill>
                  <a:prstClr val="black"/>
                </a:solidFill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it-IT" sz="2400" dirty="0" smtClean="0">
                <a:solidFill>
                  <a:prstClr val="black"/>
                </a:solidFill>
              </a:rPr>
              <a:t>Prevede </a:t>
            </a:r>
            <a:r>
              <a:rPr lang="it-IT" sz="2400" dirty="0">
                <a:solidFill>
                  <a:prstClr val="black"/>
                </a:solidFill>
              </a:rPr>
              <a:t>l'introduzione dell'insegnamento dell'</a:t>
            </a:r>
            <a:r>
              <a:rPr lang="it-IT" sz="2400" dirty="0">
                <a:solidFill>
                  <a:srgbClr val="FF0000"/>
                </a:solidFill>
              </a:rPr>
              <a:t>educazione civica </a:t>
            </a:r>
            <a:r>
              <a:rPr lang="it-IT" sz="2400" dirty="0">
                <a:solidFill>
                  <a:prstClr val="black"/>
                </a:solidFill>
              </a:rPr>
              <a:t>nel primo e nel secondo ciclo di </a:t>
            </a:r>
            <a:r>
              <a:rPr lang="it-IT" sz="2400" dirty="0" smtClean="0">
                <a:solidFill>
                  <a:prstClr val="black"/>
                </a:solidFill>
              </a:rPr>
              <a:t>istruzione, </a:t>
            </a:r>
            <a:r>
              <a:rPr lang="it-IT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con </a:t>
            </a:r>
            <a:r>
              <a:rPr lang="it-IT" sz="24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voto </a:t>
            </a:r>
            <a:r>
              <a:rPr lang="it-IT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in pagella </a:t>
            </a:r>
            <a:r>
              <a:rPr lang="it-IT" sz="2400" dirty="0">
                <a:solidFill>
                  <a:prstClr val="black"/>
                </a:solidFill>
                <a:ea typeface="Times New Roman" panose="02020603050405020304" pitchFamily="18" charset="0"/>
              </a:rPr>
              <a:t>e </a:t>
            </a:r>
            <a:r>
              <a:rPr lang="it-IT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valutazione </a:t>
            </a:r>
            <a:r>
              <a:rPr lang="it-IT" sz="24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finale</a:t>
            </a:r>
            <a:r>
              <a:rPr lang="it-IT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it-IT" sz="2400" dirty="0" smtClean="0">
                <a:solidFill>
                  <a:prstClr val="black"/>
                </a:solidFill>
              </a:rPr>
              <a:t>Il </a:t>
            </a:r>
            <a:r>
              <a:rPr lang="it-IT" sz="2400" dirty="0">
                <a:solidFill>
                  <a:prstClr val="black"/>
                </a:solidFill>
              </a:rPr>
              <a:t>testo </a:t>
            </a:r>
            <a:r>
              <a:rPr lang="it-IT" sz="2400" dirty="0" smtClean="0">
                <a:solidFill>
                  <a:prstClr val="black"/>
                </a:solidFill>
              </a:rPr>
              <a:t>è stato approvato definitivamente il 1° agosto 2019 (con 38 astensioni) ed è diventato legge 20 agosto 2019, n. 92 (entra in vigore il 5-9-2019) </a:t>
            </a:r>
            <a:endParaRPr lang="it-IT" sz="2400" dirty="0">
              <a:solidFill>
                <a:prstClr val="black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7405352" y="1255649"/>
            <a:ext cx="4786649" cy="3483777"/>
            <a:chOff x="674947" y="2715693"/>
            <a:chExt cx="4477234" cy="2005491"/>
          </a:xfrm>
        </p:grpSpPr>
        <p:pic>
          <p:nvPicPr>
            <p:cNvPr id="7" name="Picture 2" descr="Risultati immagini per educazione civica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72"/>
            <a:stretch/>
          </p:blipFill>
          <p:spPr bwMode="auto">
            <a:xfrm>
              <a:off x="674947" y="3222585"/>
              <a:ext cx="4208630" cy="1498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787722" y="2715693"/>
              <a:ext cx="4364459" cy="311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spc="1200" dirty="0" smtClean="0">
                  <a:solidFill>
                    <a:srgbClr val="FF0000"/>
                  </a:solidFill>
                  <a:effectLst>
                    <a:glow rad="139700">
                      <a:srgbClr val="5B9BD5">
                        <a:satMod val="175000"/>
                        <a:alpha val="40000"/>
                      </a:srgbClr>
                    </a:glow>
                  </a:effectLst>
                </a:rPr>
                <a:t>Educazione Civica</a:t>
              </a:r>
              <a:endParaRPr lang="it-IT" sz="2400" b="1" spc="1200" dirty="0">
                <a:solidFill>
                  <a:srgbClr val="FF0000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</a:effectLst>
              </a:endParaRPr>
            </a:p>
          </p:txBody>
        </p:sp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739-3490-43D2-AE3E-620B34C2754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051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ttangolo 1"/>
          <p:cNvSpPr>
            <a:spLocks noChangeArrowheads="1"/>
          </p:cNvSpPr>
          <p:nvPr/>
        </p:nvSpPr>
        <p:spPr bwMode="auto">
          <a:xfrm>
            <a:off x="452978" y="1207228"/>
            <a:ext cx="544181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2800" b="1" dirty="0" smtClean="0">
                <a:solidFill>
                  <a:srgbClr val="A20051"/>
                </a:solidFill>
                <a:latin typeface="+mn-lt"/>
              </a:rPr>
              <a:t>Mettere al centro le </a:t>
            </a:r>
            <a:r>
              <a:rPr lang="it-IT" altLang="it-IT" sz="2800" b="1" dirty="0" smtClean="0">
                <a:solidFill>
                  <a:srgbClr val="A20051"/>
                </a:solidFill>
                <a:latin typeface="+mn-lt"/>
              </a:rPr>
              <a:t>conoscenze </a:t>
            </a:r>
            <a:r>
              <a:rPr lang="it-IT" altLang="it-IT" sz="2800" dirty="0" smtClean="0">
                <a:solidFill>
                  <a:prstClr val="black"/>
                </a:solidFill>
                <a:latin typeface="+mn-lt"/>
              </a:rPr>
              <a:t>de</a:t>
            </a:r>
            <a:r>
              <a:rPr lang="it-IT" altLang="it-IT" sz="2800" dirty="0" smtClean="0">
                <a:solidFill>
                  <a:srgbClr val="000000"/>
                </a:solidFill>
                <a:latin typeface="+mn-lt"/>
              </a:rPr>
              <a:t>lle norme costituzionali, </a:t>
            </a:r>
            <a:r>
              <a:rPr lang="it-IT" altLang="it-IT" sz="2800" dirty="0" smtClean="0">
                <a:solidFill>
                  <a:srgbClr val="000000"/>
                </a:solidFill>
                <a:latin typeface="+mn-lt"/>
              </a:rPr>
              <a:t>delle istituzioni, del diritto del lavoro, della </a:t>
            </a:r>
            <a:r>
              <a:rPr lang="it-IT" altLang="it-IT" sz="2800" dirty="0" smtClean="0">
                <a:solidFill>
                  <a:srgbClr val="000000"/>
                </a:solidFill>
                <a:latin typeface="+mn-lt"/>
              </a:rPr>
              <a:t>storia degli statuti regionali, della bandiera</a:t>
            </a:r>
            <a:r>
              <a:rPr lang="it-IT" altLang="it-IT" sz="2800" dirty="0" smtClean="0">
                <a:solidFill>
                  <a:srgbClr val="000000"/>
                </a:solidFill>
                <a:latin typeface="+mn-lt"/>
              </a:rPr>
              <a:t>…)?</a:t>
            </a:r>
            <a:endParaRPr lang="it-IT" altLang="it-IT"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7463"/>
            <a:ext cx="12192000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Le lusinghe della TRASVERSALITA’</a:t>
            </a:r>
            <a:endParaRPr lang="it-IT" sz="4800" b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sp>
        <p:nvSpPr>
          <p:cNvPr id="401413" name="Rettangolo 4"/>
          <p:cNvSpPr>
            <a:spLocks noChangeArrowheads="1"/>
          </p:cNvSpPr>
          <p:nvPr/>
        </p:nvSpPr>
        <p:spPr bwMode="auto">
          <a:xfrm>
            <a:off x="4072255" y="4162127"/>
            <a:ext cx="747255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2800" b="1" dirty="0" smtClean="0">
                <a:solidFill>
                  <a:srgbClr val="990033"/>
                </a:solidFill>
                <a:latin typeface="+mn-lt"/>
              </a:rPr>
              <a:t>Oppure privilegiare le competenze trasversali (le </a:t>
            </a:r>
            <a:r>
              <a:rPr lang="it-IT" altLang="it-IT" sz="2800" b="1" dirty="0" smtClean="0">
                <a:solidFill>
                  <a:srgbClr val="990033"/>
                </a:solidFill>
                <a:latin typeface="+mn-lt"/>
              </a:rPr>
              <a:t>life </a:t>
            </a:r>
            <a:r>
              <a:rPr lang="it-IT" altLang="it-IT" sz="2800" b="1" dirty="0" err="1" smtClean="0">
                <a:solidFill>
                  <a:srgbClr val="990033"/>
                </a:solidFill>
                <a:latin typeface="+mn-lt"/>
              </a:rPr>
              <a:t>skills</a:t>
            </a:r>
            <a:r>
              <a:rPr lang="it-IT" altLang="it-IT" sz="2800" b="1" dirty="0" smtClean="0">
                <a:solidFill>
                  <a:srgbClr val="990033"/>
                </a:solidFill>
                <a:latin typeface="+mn-lt"/>
              </a:rPr>
              <a:t>)?</a:t>
            </a:r>
            <a:endParaRPr lang="it-IT" altLang="it-IT" sz="2800" b="1" dirty="0">
              <a:solidFill>
                <a:srgbClr val="990033"/>
              </a:solidFill>
              <a:latin typeface="+mn-lt"/>
            </a:endParaRPr>
          </a:p>
          <a:p>
            <a:r>
              <a:rPr lang="it-IT" altLang="it-IT" sz="2800" dirty="0" smtClean="0">
                <a:solidFill>
                  <a:srgbClr val="000000"/>
                </a:solidFill>
                <a:latin typeface="+mn-lt"/>
              </a:rPr>
              <a:t>(Responsabilità, comportamenti </a:t>
            </a:r>
            <a:r>
              <a:rPr lang="it-IT" altLang="it-IT" sz="2800" dirty="0" smtClean="0">
                <a:solidFill>
                  <a:srgbClr val="000000"/>
                </a:solidFill>
                <a:latin typeface="+mn-lt"/>
              </a:rPr>
              <a:t>eticamente </a:t>
            </a:r>
            <a:r>
              <a:rPr lang="it-IT" altLang="it-IT" sz="2800" dirty="0" smtClean="0">
                <a:solidFill>
                  <a:srgbClr val="000000"/>
                </a:solidFill>
                <a:latin typeface="+mn-lt"/>
              </a:rPr>
              <a:t>corretti, </a:t>
            </a:r>
            <a:r>
              <a:rPr lang="it-IT" altLang="it-IT" sz="2800" dirty="0">
                <a:solidFill>
                  <a:srgbClr val="000000"/>
                </a:solidFill>
                <a:latin typeface="+mn-lt"/>
              </a:rPr>
              <a:t>rispetto dell’ambiente, impegno, apertura </a:t>
            </a:r>
            <a:r>
              <a:rPr lang="it-IT" altLang="it-IT" sz="2800" dirty="0" smtClean="0">
                <a:solidFill>
                  <a:srgbClr val="000000"/>
                </a:solidFill>
                <a:latin typeface="+mn-lt"/>
              </a:rPr>
              <a:t>all’altro…)</a:t>
            </a:r>
            <a:endParaRPr lang="it-IT" altLang="it-IT"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01414" name="Picture 2" descr="https://st.depositphotos.com/2591895/2980/v/950/depositphotos_29808409-stock-illustration-the-book-symbolizes-obtaining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4" b="12465"/>
          <a:stretch>
            <a:fillRect/>
          </a:stretch>
        </p:blipFill>
        <p:spPr bwMode="auto">
          <a:xfrm>
            <a:off x="5781675" y="1121112"/>
            <a:ext cx="5391150" cy="206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1416" name="Picture 6" descr="https://extension.tennessee.edu/Weakley/PublishingImages/Life%20Skills%20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88" r="7952"/>
          <a:stretch/>
        </p:blipFill>
        <p:spPr bwMode="auto">
          <a:xfrm>
            <a:off x="278367" y="3768257"/>
            <a:ext cx="34013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9014486" y="6452794"/>
            <a:ext cx="2743200" cy="365125"/>
          </a:xfrm>
        </p:spPr>
        <p:txBody>
          <a:bodyPr/>
          <a:lstStyle/>
          <a:p>
            <a:fld id="{F5AEA739-3490-43D2-AE3E-620B34C2754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18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8" descr="https://cms-assets.packlink.com/media/it/2015/10/europ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r="12216"/>
          <a:stretch>
            <a:fillRect/>
          </a:stretch>
        </p:blipFill>
        <p:spPr bwMode="auto">
          <a:xfrm>
            <a:off x="1592264" y="4237039"/>
            <a:ext cx="275907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32229" y="0"/>
            <a:ext cx="10413546" cy="646331"/>
          </a:xfrm>
          <a:prstGeom prst="rect">
            <a:avLst/>
          </a:prstGeom>
          <a:solidFill>
            <a:srgbClr val="FDEB67"/>
          </a:solidFill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  <a:defRPr/>
            </a:pPr>
            <a:r>
              <a:rPr lang="it-IT" sz="3600" b="1" dirty="0">
                <a:solidFill>
                  <a:srgbClr val="866600"/>
                </a:solidFill>
                <a:latin typeface="Calibri Light" panose="020F0302020204030204"/>
                <a:cs typeface="Arial" panose="020B0604020202020204" pitchFamily="34" charset="0"/>
              </a:rPr>
              <a:t>            </a:t>
            </a:r>
            <a:r>
              <a:rPr lang="it-IT" sz="3600" b="1" dirty="0" smtClean="0">
                <a:solidFill>
                  <a:srgbClr val="866600"/>
                </a:solidFill>
                <a:latin typeface="Calibri Light" panose="020F0302020204030204"/>
                <a:cs typeface="Arial" panose="020B0604020202020204" pitchFamily="34" charset="0"/>
              </a:rPr>
              <a:t>Le fonti europee: le «nuove» competenze </a:t>
            </a:r>
            <a:r>
              <a:rPr lang="it-IT" sz="3600" b="1" dirty="0">
                <a:solidFill>
                  <a:srgbClr val="866600"/>
                </a:solidFill>
                <a:latin typeface="Calibri Light" panose="020F0302020204030204"/>
                <a:cs typeface="Arial" panose="020B0604020202020204" pitchFamily="34" charset="0"/>
              </a:rPr>
              <a:t>chiave: </a:t>
            </a:r>
            <a:endParaRPr lang="it-IT" sz="2700" b="1" dirty="0">
              <a:solidFill>
                <a:srgbClr val="866600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565276" y="1011238"/>
            <a:ext cx="2786063" cy="2990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450"/>
              </a:spcAft>
              <a:defRPr/>
            </a:pPr>
            <a:r>
              <a:rPr lang="it-IT" sz="2000" dirty="0">
                <a:solidFill>
                  <a:srgbClr val="48486C"/>
                </a:solidFill>
                <a:cs typeface="Arial" panose="020B0604020202020204" pitchFamily="34" charset="0"/>
              </a:rPr>
              <a:t>Raccomandazione del Parlamento europeo e del Consiglio relative alle </a:t>
            </a:r>
            <a:r>
              <a:rPr lang="it-IT" sz="2000" b="1" dirty="0">
                <a:solidFill>
                  <a:srgbClr val="E45B06"/>
                </a:solidFill>
                <a:cs typeface="Arial" panose="020B0604020202020204" pitchFamily="34" charset="0"/>
              </a:rPr>
              <a:t>Competenze chiave per l’apprendimento permanente (2006)</a:t>
            </a:r>
          </a:p>
          <a:p>
            <a:pPr>
              <a:spcAft>
                <a:spcPts val="450"/>
              </a:spcAft>
              <a:defRPr/>
            </a:pPr>
            <a:endParaRPr lang="it-IT" sz="2000" b="1" u="sng" dirty="0">
              <a:solidFill>
                <a:srgbClr val="E45B06"/>
              </a:solidFill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  <a:defRPr/>
            </a:pPr>
            <a:r>
              <a:rPr lang="it-IT" sz="2000" b="1" u="sng" dirty="0">
                <a:solidFill>
                  <a:srgbClr val="E45B06"/>
                </a:solidFill>
                <a:cs typeface="Arial" panose="020B0604020202020204" pitchFamily="34" charset="0"/>
              </a:rPr>
              <a:t>Riedizione 22 maggio 2018</a:t>
            </a:r>
            <a:endParaRPr lang="it-IT" sz="2000" u="sng" dirty="0">
              <a:solidFill>
                <a:srgbClr val="48486C"/>
              </a:solidFill>
              <a:cs typeface="Arial" panose="020B0604020202020204" pitchFamily="34" charset="0"/>
            </a:endParaRPr>
          </a:p>
        </p:txBody>
      </p:sp>
      <p:sp>
        <p:nvSpPr>
          <p:cNvPr id="398341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8618538" y="6554788"/>
            <a:ext cx="2057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1CCC9F-2125-461F-B712-684DFF42A76C}" type="slidenum">
              <a:rPr lang="it-IT" altLang="it-IT" smtClean="0">
                <a:solidFill>
                  <a:srgbClr val="898989"/>
                </a:solidFill>
              </a:rPr>
              <a:pPr/>
              <a:t>6</a:t>
            </a:fld>
            <a:endParaRPr lang="it-IT" altLang="it-IT" smtClean="0">
              <a:solidFill>
                <a:srgbClr val="898989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511675" y="647701"/>
            <a:ext cx="5976938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indent="-365125">
              <a:buFont typeface="+mj-lt"/>
              <a:buAutoNum type="arabicPeriod"/>
              <a:defRPr/>
            </a:pPr>
            <a:r>
              <a:rPr lang="it-IT" sz="2000" dirty="0">
                <a:solidFill>
                  <a:srgbClr val="48486C"/>
                </a:solidFill>
                <a:cs typeface="Arial" panose="020B0604020202020204" pitchFamily="34" charset="0"/>
              </a:rPr>
              <a:t>Comunicazione nella madrelingua</a:t>
            </a:r>
          </a:p>
          <a:p>
            <a:pPr>
              <a:defRPr/>
            </a:pPr>
            <a:r>
              <a:rPr lang="it-IT" sz="2000" dirty="0">
                <a:solidFill>
                  <a:srgbClr val="48486C"/>
                </a:solidFill>
                <a:cs typeface="Arial" panose="020B0604020202020204" pitchFamily="34" charset="0"/>
              </a:rPr>
              <a:t>      - </a:t>
            </a:r>
            <a:r>
              <a:rPr lang="it-IT" sz="2000" b="1" dirty="0">
                <a:solidFill>
                  <a:srgbClr val="FF0000"/>
                </a:solidFill>
                <a:cs typeface="Arial" panose="020B0604020202020204" pitchFamily="34" charset="0"/>
              </a:rPr>
              <a:t>Competenza alfabetica funzionale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it-IT" sz="2000" dirty="0">
                <a:solidFill>
                  <a:srgbClr val="48486C"/>
                </a:solidFill>
                <a:cs typeface="Arial" panose="020B0604020202020204" pitchFamily="34" charset="0"/>
              </a:rPr>
              <a:t>Comunicazione nelle lingue straniere</a:t>
            </a:r>
          </a:p>
          <a:p>
            <a:pPr>
              <a:defRPr/>
            </a:pPr>
            <a:r>
              <a:rPr lang="it-IT" sz="2000" dirty="0">
                <a:solidFill>
                  <a:srgbClr val="48486C"/>
                </a:solidFill>
                <a:cs typeface="Arial" panose="020B0604020202020204" pitchFamily="34" charset="0"/>
              </a:rPr>
              <a:t>       - </a:t>
            </a:r>
            <a:r>
              <a:rPr lang="it-IT" sz="2000" b="1" dirty="0">
                <a:solidFill>
                  <a:srgbClr val="FF0000"/>
                </a:solidFill>
                <a:cs typeface="Arial" panose="020B0604020202020204" pitchFamily="34" charset="0"/>
              </a:rPr>
              <a:t>Competenza multi linguistica</a:t>
            </a:r>
          </a:p>
          <a:p>
            <a:pPr>
              <a:defRPr/>
            </a:pPr>
            <a:r>
              <a:rPr lang="it-IT" sz="2000" dirty="0">
                <a:solidFill>
                  <a:srgbClr val="48486C"/>
                </a:solidFill>
                <a:cs typeface="Arial" panose="020B0604020202020204" pitchFamily="34" charset="0"/>
              </a:rPr>
              <a:t>3. Competenza matematica e competenze di base in scienza e tecnologia - </a:t>
            </a:r>
            <a:r>
              <a:rPr lang="it-IT" sz="2000" b="1" dirty="0">
                <a:solidFill>
                  <a:srgbClr val="FF0000"/>
                </a:solidFill>
                <a:cs typeface="Arial" panose="020B0604020202020204" pitchFamily="34" charset="0"/>
              </a:rPr>
              <a:t>(idem + ingegneria)</a:t>
            </a:r>
          </a:p>
          <a:p>
            <a:pPr>
              <a:defRPr/>
            </a:pPr>
            <a:r>
              <a:rPr lang="it-IT" sz="2000" dirty="0">
                <a:solidFill>
                  <a:srgbClr val="48486C"/>
                </a:solidFill>
                <a:cs typeface="Arial" panose="020B0604020202020204" pitchFamily="34" charset="0"/>
              </a:rPr>
              <a:t>4. Competenza digitale   </a:t>
            </a:r>
            <a:r>
              <a:rPr lang="it-IT" sz="2000" b="1" dirty="0">
                <a:solidFill>
                  <a:srgbClr val="FF0000"/>
                </a:solidFill>
                <a:cs typeface="Arial" panose="020B0604020202020204" pitchFamily="34" charset="0"/>
              </a:rPr>
              <a:t>-(idem)</a:t>
            </a:r>
          </a:p>
          <a:p>
            <a:pPr>
              <a:defRPr/>
            </a:pPr>
            <a:r>
              <a:rPr lang="it-IT" sz="2000" dirty="0">
                <a:solidFill>
                  <a:srgbClr val="48486C"/>
                </a:solidFill>
                <a:cs typeface="Arial" panose="020B0604020202020204" pitchFamily="34" charset="0"/>
              </a:rPr>
              <a:t>5. Imparare a imparare</a:t>
            </a:r>
          </a:p>
          <a:p>
            <a:pPr>
              <a:defRPr/>
            </a:pPr>
            <a:r>
              <a:rPr lang="it-IT" sz="2000" dirty="0">
                <a:solidFill>
                  <a:srgbClr val="48486C"/>
                </a:solidFill>
                <a:cs typeface="Arial" panose="020B0604020202020204" pitchFamily="34" charset="0"/>
              </a:rPr>
              <a:t>     - </a:t>
            </a:r>
            <a:r>
              <a:rPr lang="it-IT" sz="2000" b="1" dirty="0">
                <a:solidFill>
                  <a:srgbClr val="FF0000"/>
                </a:solidFill>
                <a:cs typeface="Arial" panose="020B0604020202020204" pitchFamily="34" charset="0"/>
              </a:rPr>
              <a:t>Competenza personale, sociale e capacità di imparare ad imparare</a:t>
            </a:r>
          </a:p>
          <a:p>
            <a:pPr>
              <a:defRPr/>
            </a:pPr>
            <a:r>
              <a:rPr lang="it-IT" sz="2000" dirty="0">
                <a:solidFill>
                  <a:srgbClr val="48486C"/>
                </a:solidFill>
                <a:cs typeface="Arial" panose="020B0604020202020204" pitchFamily="34" charset="0"/>
              </a:rPr>
              <a:t>6. Competenze sociali e civiche</a:t>
            </a:r>
          </a:p>
          <a:p>
            <a:pPr>
              <a:defRPr/>
            </a:pPr>
            <a:r>
              <a:rPr lang="it-IT" sz="2000" dirty="0">
                <a:solidFill>
                  <a:srgbClr val="48486C"/>
                </a:solidFill>
                <a:cs typeface="Arial" panose="020B0604020202020204" pitchFamily="34" charset="0"/>
              </a:rPr>
              <a:t>     - </a:t>
            </a:r>
            <a:r>
              <a:rPr lang="it-IT" sz="2000" b="1" dirty="0">
                <a:solidFill>
                  <a:srgbClr val="FF0000"/>
                </a:solidFill>
                <a:cs typeface="Arial" panose="020B0604020202020204" pitchFamily="34" charset="0"/>
              </a:rPr>
              <a:t>Competenza in materia di cittadinanza </a:t>
            </a:r>
          </a:p>
          <a:p>
            <a:pPr marL="457200" indent="-457200">
              <a:buFontTx/>
              <a:buAutoNum type="arabicPeriod" startAt="7"/>
              <a:defRPr/>
            </a:pPr>
            <a:r>
              <a:rPr lang="it-IT" sz="2000" dirty="0">
                <a:solidFill>
                  <a:srgbClr val="48486C"/>
                </a:solidFill>
                <a:cs typeface="Arial" panose="020B0604020202020204" pitchFamily="34" charset="0"/>
              </a:rPr>
              <a:t>Spirito di iniziativa e imprenditorialità</a:t>
            </a:r>
          </a:p>
          <a:p>
            <a:pPr>
              <a:defRPr/>
            </a:pPr>
            <a:r>
              <a:rPr lang="it-IT" sz="2000" dirty="0">
                <a:solidFill>
                  <a:srgbClr val="48486C"/>
                </a:solidFill>
                <a:cs typeface="Arial" panose="020B0604020202020204" pitchFamily="34" charset="0"/>
              </a:rPr>
              <a:t>       - </a:t>
            </a:r>
            <a:r>
              <a:rPr lang="it-IT" sz="2000" b="1" dirty="0">
                <a:solidFill>
                  <a:srgbClr val="FF0000"/>
                </a:solidFill>
                <a:cs typeface="Arial" panose="020B0604020202020204" pitchFamily="34" charset="0"/>
              </a:rPr>
              <a:t>Competenza imprenditoriale</a:t>
            </a:r>
          </a:p>
          <a:p>
            <a:pPr>
              <a:defRPr/>
            </a:pPr>
            <a:r>
              <a:rPr lang="it-IT" sz="2000" dirty="0">
                <a:solidFill>
                  <a:srgbClr val="48486C"/>
                </a:solidFill>
                <a:cs typeface="Arial" panose="020B0604020202020204" pitchFamily="34" charset="0"/>
              </a:rPr>
              <a:t>8. Consapevolezza ed espressione culturale</a:t>
            </a:r>
          </a:p>
          <a:p>
            <a:pPr>
              <a:defRPr/>
            </a:pPr>
            <a:r>
              <a:rPr lang="it-IT" sz="2000" dirty="0">
                <a:solidFill>
                  <a:srgbClr val="48486C"/>
                </a:solidFill>
                <a:cs typeface="Arial" panose="020B0604020202020204" pitchFamily="34" charset="0"/>
              </a:rPr>
              <a:t>      - </a:t>
            </a:r>
            <a:r>
              <a:rPr lang="it-IT" sz="2000" b="1" dirty="0">
                <a:solidFill>
                  <a:srgbClr val="FF0000"/>
                </a:solidFill>
                <a:cs typeface="Arial" panose="020B0604020202020204" pitchFamily="34" charset="0"/>
              </a:rPr>
              <a:t>Competenza in materia di consapevolezza ed espressione culturale</a:t>
            </a:r>
          </a:p>
        </p:txBody>
      </p:sp>
      <p:pic>
        <p:nvPicPr>
          <p:cNvPr id="398343" name="Picture 6" descr="http://aulss3.veneto.it/immagini/VaccinazioneDiseg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56"/>
          <a:stretch>
            <a:fillRect/>
          </a:stretch>
        </p:blipFill>
        <p:spPr bwMode="auto">
          <a:xfrm>
            <a:off x="6845301" y="6003925"/>
            <a:ext cx="36433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 rot="18838683">
            <a:off x="2985295" y="5528470"/>
            <a:ext cx="1793875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rgbClr val="99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Nuovi modelli di certificazione</a:t>
            </a:r>
          </a:p>
          <a:p>
            <a:pPr>
              <a:defRPr/>
            </a:pPr>
            <a:endParaRPr lang="it-IT" sz="1600" dirty="0">
              <a:solidFill>
                <a:srgbClr val="9966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1600" dirty="0">
              <a:solidFill>
                <a:srgbClr val="9966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421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o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dirty="0" smtClean="0">
                <a:solidFill>
                  <a:schemeClr val="bg1"/>
                </a:solidFill>
              </a:rPr>
              <a:t>OGGI</a:t>
            </a:r>
          </a:p>
        </p:txBody>
      </p:sp>
      <p:pic>
        <p:nvPicPr>
          <p:cNvPr id="6041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"/>
            <a:ext cx="56626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8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6" descr="http://www.parrocchiatamai.it/immagini/scuola_materna_bambi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8787" y="2187180"/>
            <a:ext cx="2106215" cy="183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580571" y="437506"/>
            <a:ext cx="11393715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75"/>
              </a:lnSpc>
              <a:defRPr/>
            </a:pPr>
            <a:r>
              <a:rPr lang="it-IT" sz="4400" spc="-75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Le competenze (chiave) di cittadinanza come sfondo integratore</a:t>
            </a:r>
            <a:endParaRPr lang="it-IT" sz="4400" spc="-75" dirty="0">
              <a:ln w="11430"/>
              <a:solidFill>
                <a:srgbClr val="86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96125" y="5624514"/>
            <a:ext cx="1600200" cy="273844"/>
          </a:xfrm>
        </p:spPr>
        <p:txBody>
          <a:bodyPr/>
          <a:lstStyle/>
          <a:p>
            <a:pPr>
              <a:defRPr/>
            </a:pPr>
            <a:fld id="{69C0E316-98F5-486E-9EC3-8F78A904242E}" type="slidenum">
              <a:rPr lang="it-IT"/>
              <a:pPr>
                <a:defRPr/>
              </a:pPr>
              <a:t>8</a:t>
            </a:fld>
            <a:endParaRPr lang="it-IT" dirty="0"/>
          </a:p>
        </p:txBody>
      </p:sp>
      <p:sp>
        <p:nvSpPr>
          <p:cNvPr id="186372" name="Rettangolo 11"/>
          <p:cNvSpPr>
            <a:spLocks noChangeArrowheads="1"/>
          </p:cNvSpPr>
          <p:nvPr/>
        </p:nvSpPr>
        <p:spPr bwMode="auto">
          <a:xfrm>
            <a:off x="5366744" y="4581128"/>
            <a:ext cx="4545681" cy="149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fontAlgn="base">
              <a:lnSpc>
                <a:spcPts val="1950"/>
              </a:lnSpc>
              <a:spcBef>
                <a:spcPct val="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it-IT" sz="2800" dirty="0">
                <a:solidFill>
                  <a:srgbClr val="C00000"/>
                </a:solidFill>
                <a:cs typeface="Arial" charset="0"/>
              </a:rPr>
              <a:t>La cittadinanza come conquista attraverso le discipline, attraverso una alfabetizzazione di qualità</a:t>
            </a:r>
          </a:p>
          <a:p>
            <a:pPr marL="266700" indent="-266700" fontAlgn="base">
              <a:lnSpc>
                <a:spcPts val="1950"/>
              </a:lnSpc>
              <a:spcBef>
                <a:spcPct val="0"/>
              </a:spcBef>
              <a:spcAft>
                <a:spcPts val="900"/>
              </a:spcAft>
              <a:buFont typeface="Wingdings" pitchFamily="2" charset="2"/>
              <a:buChar char="§"/>
            </a:pPr>
            <a:endParaRPr lang="it-IT" sz="2800" dirty="0">
              <a:solidFill>
                <a:srgbClr val="832162"/>
              </a:solidFill>
              <a:cs typeface="Arial" charset="0"/>
            </a:endParaRPr>
          </a:p>
        </p:txBody>
      </p:sp>
      <p:sp>
        <p:nvSpPr>
          <p:cNvPr id="13" name="Segnaposto data 9"/>
          <p:cNvSpPr>
            <a:spLocks noGrp="1"/>
          </p:cNvSpPr>
          <p:nvPr>
            <p:ph type="dt" sz="quarter" idx="10"/>
          </p:nvPr>
        </p:nvSpPr>
        <p:spPr>
          <a:xfrm>
            <a:off x="3449241" y="5643562"/>
            <a:ext cx="1600200" cy="357188"/>
          </a:xfrm>
        </p:spPr>
        <p:txBody>
          <a:bodyPr/>
          <a:lstStyle/>
          <a:p>
            <a:pPr>
              <a:defRPr/>
            </a:pPr>
            <a:fld id="{05099419-36A1-4DF6-B973-F9E841E15E70}" type="datetime1">
              <a:rPr lang="it-IT"/>
              <a:pPr>
                <a:defRPr/>
              </a:pPr>
              <a:t>15/10/2019</a:t>
            </a:fld>
            <a:r>
              <a:rPr lang="it-IT" dirty="0"/>
              <a:t> – mariella spinosi</a:t>
            </a:r>
          </a:p>
        </p:txBody>
      </p:sp>
      <p:pic>
        <p:nvPicPr>
          <p:cNvPr id="186374" name="Picture 8" descr="http://images03.olx-st.com/ui/15/27/75/1317070813_257012275_1-Fotos-de--Clases-particulares-para-alumnos-de-Primar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1834" y="4715756"/>
            <a:ext cx="2268141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6" name="Rettangolo 10"/>
          <p:cNvSpPr>
            <a:spLocks noChangeArrowheads="1"/>
          </p:cNvSpPr>
          <p:nvPr/>
        </p:nvSpPr>
        <p:spPr bwMode="auto">
          <a:xfrm>
            <a:off x="1156011" y="1805988"/>
            <a:ext cx="6186660" cy="249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fontAlgn="base">
              <a:lnSpc>
                <a:spcPts val="1950"/>
              </a:lnSpc>
              <a:spcBef>
                <a:spcPct val="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it-IT" sz="2800" dirty="0">
                <a:solidFill>
                  <a:srgbClr val="005C2A"/>
                </a:solidFill>
                <a:cs typeface="Arial" charset="0"/>
              </a:rPr>
              <a:t>Non </a:t>
            </a:r>
            <a:r>
              <a:rPr lang="it-IT" sz="2800" dirty="0" smtClean="0">
                <a:solidFill>
                  <a:srgbClr val="005C2A"/>
                </a:solidFill>
                <a:cs typeface="Arial" charset="0"/>
              </a:rPr>
              <a:t>basta </a:t>
            </a:r>
            <a:r>
              <a:rPr lang="it-IT" sz="2800" dirty="0">
                <a:solidFill>
                  <a:srgbClr val="005C2A"/>
                </a:solidFill>
                <a:cs typeface="Arial" charset="0"/>
              </a:rPr>
              <a:t>un’ora di educazione civica, ma i dati sulla cultura civica sono </a:t>
            </a:r>
            <a:r>
              <a:rPr lang="it-IT" sz="2800" dirty="0" smtClean="0">
                <a:solidFill>
                  <a:srgbClr val="005C2A"/>
                </a:solidFill>
                <a:cs typeface="Arial" charset="0"/>
              </a:rPr>
              <a:t>allarmanti</a:t>
            </a:r>
          </a:p>
          <a:p>
            <a:pPr fontAlgn="base">
              <a:lnSpc>
                <a:spcPts val="1950"/>
              </a:lnSpc>
              <a:spcBef>
                <a:spcPct val="0"/>
              </a:spcBef>
              <a:spcAft>
                <a:spcPts val="900"/>
              </a:spcAft>
            </a:pPr>
            <a:endParaRPr lang="it-IT" sz="2800" dirty="0">
              <a:solidFill>
                <a:srgbClr val="005C2A"/>
              </a:solidFill>
              <a:cs typeface="Arial" charset="0"/>
            </a:endParaRPr>
          </a:p>
          <a:p>
            <a:pPr marL="266700" indent="-266700" fontAlgn="base">
              <a:lnSpc>
                <a:spcPts val="1950"/>
              </a:lnSpc>
              <a:spcBef>
                <a:spcPct val="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it-IT" sz="2800" dirty="0">
                <a:solidFill>
                  <a:srgbClr val="AC0000"/>
                </a:solidFill>
                <a:cs typeface="Arial" charset="0"/>
              </a:rPr>
              <a:t>Non basta incrementare i progetti trasversali (legalità, service </a:t>
            </a:r>
            <a:r>
              <a:rPr lang="it-IT" sz="2800" dirty="0" err="1">
                <a:solidFill>
                  <a:srgbClr val="AC0000"/>
                </a:solidFill>
                <a:cs typeface="Arial" charset="0"/>
              </a:rPr>
              <a:t>learning</a:t>
            </a:r>
            <a:r>
              <a:rPr lang="it-IT" sz="2800" dirty="0">
                <a:solidFill>
                  <a:srgbClr val="AC0000"/>
                </a:solidFill>
                <a:cs typeface="Arial" charset="0"/>
              </a:rPr>
              <a:t>, ecc.)</a:t>
            </a:r>
          </a:p>
          <a:p>
            <a:pPr marL="266700" indent="-266700" fontAlgn="base">
              <a:lnSpc>
                <a:spcPts val="1950"/>
              </a:lnSpc>
              <a:spcBef>
                <a:spcPct val="0"/>
              </a:spcBef>
              <a:spcAft>
                <a:spcPts val="900"/>
              </a:spcAft>
              <a:buFont typeface="Wingdings" pitchFamily="2" charset="2"/>
              <a:buChar char="§"/>
            </a:pPr>
            <a:endParaRPr lang="it-IT" sz="15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041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765" y="149163"/>
            <a:ext cx="11540066" cy="833376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Ma poi c’è la Costituzione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2765" y="1884444"/>
            <a:ext cx="6379450" cy="146923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it-IT" sz="2400" dirty="0">
                <a:solidFill>
                  <a:srgbClr val="26744D"/>
                </a:solidFill>
              </a:rPr>
              <a:t>L</a:t>
            </a:r>
            <a:r>
              <a:rPr lang="it-IT" sz="2400" dirty="0" smtClean="0">
                <a:solidFill>
                  <a:srgbClr val="26744D"/>
                </a:solidFill>
              </a:rPr>
              <a:t>a </a:t>
            </a:r>
            <a:r>
              <a:rPr lang="it-IT" sz="2400" b="1" dirty="0">
                <a:solidFill>
                  <a:srgbClr val="26744D"/>
                </a:solidFill>
              </a:rPr>
              <a:t>conoscenza della Costituzione</a:t>
            </a:r>
            <a:r>
              <a:rPr lang="it-IT" sz="2400" dirty="0">
                <a:solidFill>
                  <a:srgbClr val="26744D"/>
                </a:solidFill>
              </a:rPr>
              <a:t> rientra tra le competenze di cittadinanza </a:t>
            </a:r>
            <a:r>
              <a:rPr lang="it-IT" sz="2400" dirty="0" smtClean="0">
                <a:solidFill>
                  <a:srgbClr val="26744D"/>
                </a:solidFill>
              </a:rPr>
              <a:t>degli </a:t>
            </a:r>
            <a:r>
              <a:rPr lang="it-IT" sz="2400" dirty="0">
                <a:solidFill>
                  <a:srgbClr val="26744D"/>
                </a:solidFill>
              </a:rPr>
              <a:t>studenti di ogni percorso di istruzione e formazione </a:t>
            </a:r>
            <a:r>
              <a:rPr lang="it-IT" sz="2400" dirty="0" smtClean="0">
                <a:solidFill>
                  <a:srgbClr val="26744D"/>
                </a:solidFill>
              </a:rPr>
              <a:t>a  partire </a:t>
            </a:r>
            <a:r>
              <a:rPr lang="it-IT" sz="2400" dirty="0">
                <a:solidFill>
                  <a:srgbClr val="26744D"/>
                </a:solidFill>
              </a:rPr>
              <a:t>dalla scuola </a:t>
            </a:r>
            <a:r>
              <a:rPr lang="it-IT" sz="2400" dirty="0" smtClean="0">
                <a:solidFill>
                  <a:srgbClr val="26744D"/>
                </a:solidFill>
              </a:rPr>
              <a:t>dell'infanzia.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978869" y="682579"/>
            <a:ext cx="4723961" cy="2897747"/>
            <a:chOff x="0" y="1291021"/>
            <a:chExt cx="4924425" cy="3545034"/>
          </a:xfrm>
        </p:grpSpPr>
        <p:pic>
          <p:nvPicPr>
            <p:cNvPr id="2050" name="Picture 2" descr="Immagine correlat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73729"/>
              <a:ext cx="4924425" cy="3362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Immagine correlata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87" t="510" r="32630" b="82961"/>
            <a:stretch/>
          </p:blipFill>
          <p:spPr bwMode="auto">
            <a:xfrm>
              <a:off x="504496" y="1291021"/>
              <a:ext cx="1686911" cy="1024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6" name="Picture 8" descr="Risultati immagini per istituti di partecipazio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16" y="4483749"/>
            <a:ext cx="2648105" cy="181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780951" y="3744692"/>
            <a:ext cx="6521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solidFill>
                  <a:srgbClr val="254B7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La pedagogia della Costituzione:</a:t>
            </a:r>
          </a:p>
          <a:p>
            <a:pPr marL="342900" indent="-342900" algn="just">
              <a:buFontTx/>
              <a:buChar char="-"/>
            </a:pPr>
            <a:r>
              <a:rPr lang="it-IT" sz="2400" dirty="0" smtClean="0">
                <a:solidFill>
                  <a:srgbClr val="254B7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art. 34 – La scuola è aperta a tutti….</a:t>
            </a:r>
          </a:p>
          <a:p>
            <a:pPr marL="342900" indent="-342900" algn="just">
              <a:buFontTx/>
              <a:buChar char="-"/>
            </a:pPr>
            <a:r>
              <a:rPr lang="it-IT" sz="2400" dirty="0" smtClean="0">
                <a:solidFill>
                  <a:srgbClr val="254B7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Art. 3 – La Repubblica rimuove gli ostacoli che impediscono la piena uguaglianza tra i cittadini</a:t>
            </a:r>
          </a:p>
          <a:p>
            <a:pPr marL="342900" indent="-342900" algn="just">
              <a:buFontTx/>
              <a:buChar char="-"/>
            </a:pPr>
            <a:r>
              <a:rPr lang="it-IT" sz="2400" dirty="0" smtClean="0">
                <a:solidFill>
                  <a:srgbClr val="254B7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Art. 21 – Tutti hanno il diritto di manifestare liberamente il proprio pensiero con la parola, lo scritto ed ogni altro mezzo di diffusione.</a:t>
            </a:r>
            <a:endParaRPr lang="it-IT" sz="2400" dirty="0">
              <a:solidFill>
                <a:srgbClr val="254B7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739-3490-43D2-AE3E-620B34C2754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908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4595</TotalTime>
  <Words>1327</Words>
  <Application>Microsoft Office PowerPoint</Application>
  <PresentationFormat>Widescreen</PresentationFormat>
  <Paragraphs>134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9</vt:i4>
      </vt:variant>
      <vt:variant>
        <vt:lpstr>Titoli diapositive</vt:lpstr>
      </vt:variant>
      <vt:variant>
        <vt:i4>18</vt:i4>
      </vt:variant>
    </vt:vector>
  </HeadingPairs>
  <TitlesOfParts>
    <vt:vector size="37" baseType="lpstr">
      <vt:lpstr>Microsoft YaHei</vt:lpstr>
      <vt:lpstr>Agency FB</vt:lpstr>
      <vt:lpstr>Arial</vt:lpstr>
      <vt:lpstr>Arial Black</vt:lpstr>
      <vt:lpstr>Brush Script MT</vt:lpstr>
      <vt:lpstr>Calibri</vt:lpstr>
      <vt:lpstr>Calibri Light</vt:lpstr>
      <vt:lpstr>Colonna MT</vt:lpstr>
      <vt:lpstr>Times New Roman</vt:lpstr>
      <vt:lpstr>Wingdings</vt:lpstr>
      <vt:lpstr>Tema di Office</vt:lpstr>
      <vt:lpstr>Diseño predeterminado</vt:lpstr>
      <vt:lpstr>3_Diseño predeterminado</vt:lpstr>
      <vt:lpstr>5_Diseño predeterminado</vt:lpstr>
      <vt:lpstr>8_Diseño predeterminado</vt:lpstr>
      <vt:lpstr>12_Diseño predeterminado</vt:lpstr>
      <vt:lpstr>10_Tema di Office</vt:lpstr>
      <vt:lpstr>13_Tema di Office</vt:lpstr>
      <vt:lpstr>22_Tema di Office</vt:lpstr>
      <vt:lpstr>EDUCAZIONE CIVICA  E COMPETENZE DI CITTADINANZA</vt:lpstr>
      <vt:lpstr>Alcuni punti di attenzione</vt:lpstr>
      <vt:lpstr>Presentazione standard di PowerPoint</vt:lpstr>
      <vt:lpstr>La nuova legge sull’educazione civica: tutti d’accordo?</vt:lpstr>
      <vt:lpstr>Presentazione standard di PowerPoint</vt:lpstr>
      <vt:lpstr>Presentazione standard di PowerPoint</vt:lpstr>
      <vt:lpstr>OGGI</vt:lpstr>
      <vt:lpstr>Presentazione standard di PowerPoint</vt:lpstr>
      <vt:lpstr>Ma poi c’è la Costituzione</vt:lpstr>
      <vt:lpstr>Tra Educazione Civica e Educazione alla Cittadinanza</vt:lpstr>
      <vt:lpstr> Legge 92/2019          Princìpi fondativi (art.1) </vt:lpstr>
      <vt:lpstr>Un contenitore onnicomprensivo</vt:lpstr>
      <vt:lpstr>L’educazione alla cittadinanza digitale</vt:lpstr>
      <vt:lpstr>A chi è affidato l’insegnamento </vt:lpstr>
      <vt:lpstr>La legge prevede ulteriori misure</vt:lpstr>
      <vt:lpstr>Educazione alla cittadinanza</vt:lpstr>
      <vt:lpstr>Presentazione standard di PowerPoint</vt:lpstr>
      <vt:lpstr>Il quadrivio dell’educazione civica «trasversale»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336</cp:revision>
  <dcterms:created xsi:type="dcterms:W3CDTF">2019-04-27T05:36:34Z</dcterms:created>
  <dcterms:modified xsi:type="dcterms:W3CDTF">2019-10-16T08:26:27Z</dcterms:modified>
</cp:coreProperties>
</file>