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JgryzuBzlSdZOGsQ+FNU5lsaN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C03B0A-AB83-4C2B-8167-81D9BE9C57D3}">
  <a:tblStyle styleId="{CAC03B0A-AB83-4C2B-8167-81D9BE9C57D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AECE6"/>
          </a:solidFill>
        </a:fill>
      </a:tcStyle>
    </a:wholeTbl>
    <a:band1H>
      <a:tcTxStyle/>
      <a:tcStyle>
        <a:tcBdr/>
        <a:fill>
          <a:solidFill>
            <a:srgbClr val="F5D8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5D8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uota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itolo e testo verticale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title"/>
          </p:nvPr>
        </p:nvSpPr>
        <p:spPr>
          <a:xfrm rot="5400000">
            <a:off x="7160640" y="1979039"/>
            <a:ext cx="5757421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body" idx="1"/>
          </p:nvPr>
        </p:nvSpPr>
        <p:spPr>
          <a:xfrm rot="5400000">
            <a:off x="1826639" y="-573661"/>
            <a:ext cx="5757422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titolo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32" name="Google Shape;32;p4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 type="secHead">
  <p:cSld name="SECTION_HEADER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47" name="Google Shape;47;p6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1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uto con didascalia" type="objTx">
  <p:cSld name="OBJECT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magine con didascalia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1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2" name="Google Shape;82;p11"/>
          <p:cNvPicPr preferRelativeResize="0">
            <a:picLocks noGrp="1"/>
          </p:cNvPicPr>
          <p:nvPr>
            <p:ph type="pic" idx="2"/>
          </p:nvPr>
        </p:nvPicPr>
        <p:blipFill/>
        <p:spPr>
          <a:xfrm>
            <a:off x="15" y="0"/>
            <a:ext cx="12191985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</p:pic>
      <p:sp>
        <p:nvSpPr>
          <p:cNvPr id="83" name="Google Shape;83;p11"/>
          <p:cNvSpPr txBox="1">
            <a:spLocks noGrp="1"/>
          </p:cNvSpPr>
          <p:nvPr>
            <p:ph type="body" idx="1"/>
          </p:nvPr>
        </p:nvSpPr>
        <p:spPr>
          <a:xfrm>
            <a:off x="1097280" y="5907023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17" name="Google Shape;17;p2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" name="Google Shape;105;p1"/>
          <p:cNvGraphicFramePr/>
          <p:nvPr>
            <p:extLst>
              <p:ext uri="{D42A27DB-BD31-4B8C-83A1-F6EECF244321}">
                <p14:modId xmlns:p14="http://schemas.microsoft.com/office/powerpoint/2010/main" val="3679661949"/>
              </p:ext>
            </p:extLst>
          </p:nvPr>
        </p:nvGraphicFramePr>
        <p:xfrm>
          <a:off x="1026076" y="863121"/>
          <a:ext cx="10589600" cy="5154160"/>
        </p:xfrm>
        <a:graphic>
          <a:graphicData uri="http://schemas.openxmlformats.org/drawingml/2006/table">
            <a:tbl>
              <a:tblPr firstRow="1" firstCol="1" bandRow="1">
                <a:noFill/>
                <a:tableStyleId>{CAC03B0A-AB83-4C2B-8167-81D9BE9C57D3}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2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1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032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u="none" strike="noStrike" cap="none" dirty="0"/>
                        <a:t>CLASSE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1Bgr</a:t>
                      </a:r>
                      <a:endParaRPr dirty="0"/>
                    </a:p>
                  </a:txBody>
                  <a:tcPr marL="44450" marR="44450" marT="9525" marB="0" anchor="ctr"/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UDA: SHOPPING BAG: UN SACCO SAGGIO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2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u="none" strike="noStrike" cap="none"/>
                        <a:t>TSC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 ore</a:t>
                      </a:r>
                      <a:endParaRPr/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ITALIANO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ore</a:t>
                      </a:r>
                      <a:endParaRPr/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INGLESE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ore</a:t>
                      </a:r>
                      <a:endParaRPr/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SECONDA LINGUA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/>
                        <a:t>(FRANCESE)</a:t>
                      </a:r>
                      <a:endParaRPr sz="1200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ore</a:t>
                      </a:r>
                      <a:endParaRPr/>
                    </a:p>
                  </a:txBody>
                  <a:tcPr marL="44450" marR="44450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5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MARZO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Rielaborazione informazioni. Distribuzione del lavoro per la raccolta delle evidenze e compilazione del diario di bordo condiviso.</a:t>
                      </a:r>
                      <a:r>
                        <a:rPr lang="it-IT" sz="1100" u="none" strike="noStrike" cap="none" dirty="0"/>
                        <a:t> </a:t>
                      </a:r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Individuazione elementi chiave </a:t>
                      </a:r>
                      <a:r>
                        <a:rPr lang="it-IT" sz="11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bag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.</a:t>
                      </a:r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Brainstorming.</a:t>
                      </a:r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Studio del supporto e dei materiali.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marL="170180" indent="-17145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Spiegazione dell’attività</a:t>
                      </a:r>
                    </a:p>
                    <a:p>
                      <a:pPr marL="170180" indent="-17145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Scelta dei possibili temi ambientali</a:t>
                      </a:r>
                    </a:p>
                    <a:p>
                      <a:pPr marL="170180" indent="-17145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Ricerca e selezione di autori/poeti/cantanti che parlano di ambiente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Explanation of the activity - possible themes about environment</a:t>
                      </a:r>
                      <a:r>
                        <a:rPr lang="en-US" sz="1100" u="none" strike="noStrike" cap="none" dirty="0"/>
                        <a:t> </a:t>
                      </a:r>
                    </a:p>
                    <a:p>
                      <a:pPr marL="171450" marR="0" lvl="0" indent="-17145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u="none" strike="noStrike" cap="none" dirty="0"/>
                        <a:t>Overview  on  authors, whose theme is the environment </a:t>
                      </a:r>
                    </a:p>
                    <a:p>
                      <a:pPr marL="171450" marR="0" lvl="0" indent="-17145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choice of the authors</a:t>
                      </a: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u="none" strike="noStrike" cap="none" dirty="0"/>
                        <a:t> 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marL="171450" lvl="0" indent="-17145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/>
                        <a:t>Presentazione della tematica ambientale ed ecosostenibile in lingua francese</a:t>
                      </a:r>
                    </a:p>
                    <a:p>
                      <a:pPr marL="171450" lvl="0" indent="-17145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/>
                        <a:t>Introduzione agli autori francofoni proposti </a:t>
                      </a:r>
                    </a:p>
                    <a:p>
                      <a:pPr marL="171450" lvl="0" indent="-17145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/>
                        <a:t>Lettura e contestualizzazione dei testi scelti, in lingua francese, relativi alla tematica oggetto di ricerca</a:t>
                      </a: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APRILE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Stesura bozze (rough) e layout in digitale.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Selezione dei Layout definitivi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Finalizzazione file per la stampa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Stesura relazione finale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Consegna lavoro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70180" marR="0" lvl="0" indent="-1714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Calibri"/>
                          <a:sym typeface="Arial"/>
                        </a:rPr>
                        <a:t>Scelta dei brani che meglio si adattano al tema e all’immagine selezionati dallo studente durante la progettazione della </a:t>
                      </a:r>
                      <a:r>
                        <a:rPr lang="it-IT" sz="11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Calibri"/>
                          <a:sym typeface="Arial"/>
                        </a:rPr>
                        <a:t>bag</a:t>
                      </a:r>
                      <a:endParaRPr lang="it-IT" sz="1100" b="0" i="0" u="none" strike="noStrike" cap="none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Calibri"/>
                        <a:sym typeface="Arial"/>
                      </a:endParaRPr>
                    </a:p>
                    <a:p>
                      <a:pPr marL="171450" marR="0" lvl="0" indent="-1714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Calibri"/>
                          <a:sym typeface="Arial"/>
                        </a:rPr>
                        <a:t>Stesura breve relazione/resoconto finale del progetto.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Calibri"/>
                        <a:sym typeface="Arial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Comment and discussion on the authors</a:t>
                      </a:r>
                    </a:p>
                    <a:p>
                      <a:pPr marL="171450" marR="0" lvl="0" indent="-1714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Selection of texts for the back of the bag</a:t>
                      </a:r>
                    </a:p>
                    <a:p>
                      <a:pPr marL="171450" marR="0" lvl="0" indent="-1714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Comment and discussion on the texts</a:t>
                      </a: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u="none" strike="noStrike" cap="none" dirty="0"/>
                        <a:t> 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marL="171450" lvl="0" indent="-17145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Selezione di una frase o citazione da apporre sul retro </a:t>
                      </a:r>
                      <a:r>
                        <a:rPr lang="it-IT" sz="11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bag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a completamento dell’immagine scelta in fase preliminare</a:t>
                      </a:r>
                    </a:p>
                    <a:p>
                      <a:pPr marL="171450" lvl="0" indent="-17145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Esposizione e resoconto finale del progetto nelle sue varie fasi di pianificazione </a:t>
                      </a: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6" name="Google Shape;106;p1"/>
          <p:cNvSpPr txBox="1"/>
          <p:nvPr/>
        </p:nvSpPr>
        <p:spPr>
          <a:xfrm>
            <a:off x="976376" y="159429"/>
            <a:ext cx="9733280" cy="461665"/>
          </a:xfrm>
          <a:prstGeom prst="rect">
            <a:avLst/>
          </a:prstGeom>
          <a:noFill/>
          <a:ln w="28575" cap="flat" cmpd="sng">
            <a:solidFill>
              <a:srgbClr val="8D412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PIANO DELLE ATTIVITÀ – 1° step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247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Retrospettivo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Carla</dc:creator>
  <cp:lastModifiedBy>fabio cervasio</cp:lastModifiedBy>
  <cp:revision>4</cp:revision>
  <dcterms:created xsi:type="dcterms:W3CDTF">2019-10-31T14:57:25Z</dcterms:created>
  <dcterms:modified xsi:type="dcterms:W3CDTF">2022-02-21T13:07:19Z</dcterms:modified>
</cp:coreProperties>
</file>